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0" r:id="rId1"/>
    <p:sldMasterId id="2147483667" r:id="rId2"/>
  </p:sldMasterIdLst>
  <p:notesMasterIdLst>
    <p:notesMasterId r:id="rId20"/>
  </p:notesMasterIdLst>
  <p:handoutMasterIdLst>
    <p:handoutMasterId r:id="rId21"/>
  </p:handoutMasterIdLst>
  <p:sldIdLst>
    <p:sldId id="257" r:id="rId3"/>
    <p:sldId id="306" r:id="rId4"/>
    <p:sldId id="330" r:id="rId5"/>
    <p:sldId id="324" r:id="rId6"/>
    <p:sldId id="299" r:id="rId7"/>
    <p:sldId id="325" r:id="rId8"/>
    <p:sldId id="309" r:id="rId9"/>
    <p:sldId id="329" r:id="rId10"/>
    <p:sldId id="326" r:id="rId11"/>
    <p:sldId id="323" r:id="rId12"/>
    <p:sldId id="322" r:id="rId13"/>
    <p:sldId id="317" r:id="rId14"/>
    <p:sldId id="318" r:id="rId15"/>
    <p:sldId id="320" r:id="rId16"/>
    <p:sldId id="328" r:id="rId17"/>
    <p:sldId id="304" r:id="rId18"/>
    <p:sldId id="32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AACED7"/>
    <a:srgbClr val="D7E4BD"/>
    <a:srgbClr val="386C90"/>
    <a:srgbClr val="A3DB3C"/>
    <a:srgbClr val="8EBF31"/>
    <a:srgbClr val="4F81BD"/>
    <a:srgbClr val="83B7C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00" autoAdjust="0"/>
    <p:restoredTop sz="79599"/>
  </p:normalViewPr>
  <p:slideViewPr>
    <p:cSldViewPr snapToGrid="0" snapToObjects="1">
      <p:cViewPr>
        <p:scale>
          <a:sx n="93" d="100"/>
          <a:sy n="93" d="100"/>
        </p:scale>
        <p:origin x="624" y="568"/>
      </p:cViewPr>
      <p:guideLst>
        <p:guide orient="horz" pos="773"/>
        <p:guide pos="24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3174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C0637-FA7B-4AAB-B4DF-0B6C85E0FC3A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D31EF-BEFE-45C8-97BF-3B506590F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5856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713E9-75C6-4218-ABE4-2B31C020A13C}" type="datetimeFigureOut">
              <a:rPr lang="en-US" smtClean="0"/>
              <a:t>11/5/16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969B9-E2D5-47DC-B859-A8C07A9BD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81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969B9-E2D5-47DC-B859-A8C07A9BD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969B9-E2D5-47DC-B859-A8C07A9BD1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525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969B9-E2D5-47DC-B859-A8C07A9BD1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969B9-E2D5-47DC-B859-A8C07A9BD1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416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969B9-E2D5-47DC-B859-A8C07A9BD1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16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CONVERT TO SANKEY DIAGRAM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C0969B9-E2D5-47DC-B859-A8C07A9BD1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2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ltHorz">
          <a:fgClr>
            <a:srgbClr val="BFBFB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0" y="1557867"/>
            <a:ext cx="6795913" cy="223520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Parallelogram 5"/>
          <p:cNvSpPr/>
          <p:nvPr userDrawn="1"/>
        </p:nvSpPr>
        <p:spPr>
          <a:xfrm>
            <a:off x="-159658" y="3991731"/>
            <a:ext cx="11321143" cy="144538"/>
          </a:xfrm>
          <a:prstGeom prst="parallelogram">
            <a:avLst>
              <a:gd name="adj" fmla="val 91667"/>
            </a:avLst>
          </a:prstGeom>
          <a:pattFill prst="wdUpDiag">
            <a:fgClr>
              <a:srgbClr val="83B7C6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pattFill prst="ltHorz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0" y="1557867"/>
            <a:ext cx="6795913" cy="2235200"/>
          </a:xfrm>
          <a:prstGeom prst="rect">
            <a:avLst/>
          </a:prstGeom>
          <a:noFill/>
          <a:ln>
            <a:noFill/>
          </a:ln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none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67109" y="4275667"/>
            <a:ext cx="6795913" cy="120226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none" spc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arallelogram 4"/>
          <p:cNvSpPr/>
          <p:nvPr userDrawn="1"/>
        </p:nvSpPr>
        <p:spPr>
          <a:xfrm>
            <a:off x="-159658" y="3991731"/>
            <a:ext cx="11321143" cy="144538"/>
          </a:xfrm>
          <a:prstGeom prst="parallelogram">
            <a:avLst>
              <a:gd name="adj" fmla="val 91667"/>
            </a:avLst>
          </a:prstGeom>
          <a:pattFill prst="wdUpDiag">
            <a:fgClr>
              <a:srgbClr val="83B7C6"/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" y="1058403"/>
            <a:ext cx="11830756" cy="510533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637794" indent="-457200">
              <a:spcAft>
                <a:spcPts val="600"/>
              </a:spcAft>
              <a:buFont typeface="Courier New" panose="02070309020205020404" pitchFamily="49" charset="0"/>
              <a:buChar char="o"/>
              <a:defRPr sz="2400"/>
            </a:lvl2pPr>
            <a:lvl3pPr>
              <a:spcAft>
                <a:spcPts val="600"/>
              </a:spcAft>
              <a:defRPr sz="20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7896225" cy="991352"/>
          </a:xfrm>
          <a:prstGeom prst="rect">
            <a:avLst/>
          </a:prstGeom>
        </p:spPr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08D9A0E-4A8C-4A88-AC1F-36936CBD3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225" y="67051"/>
            <a:ext cx="4171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" y="1058403"/>
            <a:ext cx="11830756" cy="5105330"/>
          </a:xfrm>
        </p:spPr>
        <p:txBody>
          <a:bodyPr>
            <a:noAutofit/>
          </a:bodyPr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/>
            </a:lvl1pPr>
            <a:lvl2pPr marL="637794" indent="-457200">
              <a:spcAft>
                <a:spcPts val="600"/>
              </a:spcAft>
              <a:buFont typeface="Courier New" panose="02070309020205020404" pitchFamily="49" charset="0"/>
              <a:buChar char="o"/>
              <a:defRPr sz="2400"/>
            </a:lvl2pPr>
            <a:lvl3pPr>
              <a:spcAft>
                <a:spcPts val="600"/>
              </a:spcAft>
              <a:defRPr sz="20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08D9A0E-4A8C-4A88-AC1F-36936CBD3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225" y="67051"/>
            <a:ext cx="4171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089764"/>
            <a:ext cx="5588000" cy="5132114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714" y="1089764"/>
            <a:ext cx="5802487" cy="5132114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08D9A0E-4A8C-4A88-AC1F-36936CBD3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225" y="67051"/>
            <a:ext cx="4171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8666" y="1371600"/>
            <a:ext cx="5621868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8889" y="1371600"/>
            <a:ext cx="5610579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38666" y="3784601"/>
            <a:ext cx="5621868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08889" y="3784600"/>
            <a:ext cx="5610579" cy="24598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08D9A0E-4A8C-4A88-AC1F-36936CBD34A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96225" y="67051"/>
            <a:ext cx="4171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9956" y="1329267"/>
            <a:ext cx="3668888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23701" y="1329267"/>
            <a:ext cx="3740924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176890" y="1329267"/>
            <a:ext cx="382693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9956" y="2946400"/>
            <a:ext cx="3668888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23701" y="2946400"/>
            <a:ext cx="3740924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176890" y="2946400"/>
            <a:ext cx="382693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49956" y="4677839"/>
            <a:ext cx="3668888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123701" y="4677839"/>
            <a:ext cx="3740923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176890" y="4677839"/>
            <a:ext cx="3826933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08D9A0E-4A8C-4A88-AC1F-36936CBD34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pattFill prst="ltHorz">
            <a:fgClr>
              <a:schemeClr val="bg1"/>
            </a:fgClr>
            <a:bgClr>
              <a:schemeClr val="bg1">
                <a:lumMod val="9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1202" r="63784"/>
          <a:stretch/>
        </p:blipFill>
        <p:spPr>
          <a:xfrm>
            <a:off x="290285" y="0"/>
            <a:ext cx="3207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1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Horz">
          <a:fgClr>
            <a:schemeClr val="tx1"/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896225" y="0"/>
            <a:ext cx="4295775" cy="99135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896225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021520"/>
            <a:ext cx="11899345" cy="5176079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  <a:latin typeface="Garamond" panose="02020404030301010803" pitchFamily="18" charset="0"/>
              </a:defRPr>
            </a:lvl1pPr>
          </a:lstStyle>
          <a:p>
            <a:fld id="{B08D9A0E-4A8C-4A88-AC1F-36936CBD34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arallelogram 9"/>
          <p:cNvSpPr/>
          <p:nvPr userDrawn="1"/>
        </p:nvSpPr>
        <p:spPr>
          <a:xfrm>
            <a:off x="-116114" y="6453569"/>
            <a:ext cx="10406743" cy="144538"/>
          </a:xfrm>
          <a:prstGeom prst="parallelogram">
            <a:avLst>
              <a:gd name="adj" fmla="val 91667"/>
            </a:avLst>
          </a:prstGeom>
          <a:pattFill prst="wdUpDiag">
            <a:fgClr>
              <a:srgbClr val="83B7C6"/>
            </a:fgClr>
            <a:bgClr>
              <a:schemeClr val="tx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6225" y="67051"/>
            <a:ext cx="4171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 cap="none" spc="0">
          <a:solidFill>
            <a:srgbClr val="83B7C6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457200" indent="-4572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262626"/>
          </a:solidFill>
          <a:latin typeface="Garamond" panose="02020404030301010803" pitchFamily="18" charset="0"/>
          <a:ea typeface="+mn-ea"/>
          <a:cs typeface="+mn-cs"/>
        </a:defRPr>
      </a:lvl1pPr>
      <a:lvl2pPr marL="637794" indent="-457200" algn="l" defTabSz="4572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800" kern="1200">
          <a:solidFill>
            <a:srgbClr val="262626"/>
          </a:solidFill>
          <a:latin typeface="Garamond" panose="02020404030301010803" pitchFamily="18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ü"/>
        <a:defRPr sz="2400" kern="1200">
          <a:solidFill>
            <a:srgbClr val="262626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0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50.png"/><Relationship Id="rId5" Type="http://schemas.openxmlformats.org/officeDocument/2006/relationships/image" Target="../media/image7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50918" y="1896534"/>
            <a:ext cx="8111438" cy="1930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Housing Value Resilience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 TOD vs. TAD</a:t>
            </a:r>
            <a:r>
              <a:rPr lang="en-US" sz="3200" dirty="0" smtClean="0"/>
              <a:t>: Evidence from the City of Atlanta</a:t>
            </a:r>
            <a:endParaRPr lang="en-US" sz="16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850918" y="4273293"/>
            <a:ext cx="8111438" cy="25606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cap="none" spc="0" dirty="0" err="1">
                <a:solidFill>
                  <a:schemeClr val="tx1"/>
                </a:solidFill>
              </a:rPr>
              <a:t>Wenwen</a:t>
            </a:r>
            <a:r>
              <a:rPr lang="en-US" sz="2000" b="1" cap="none" spc="0" dirty="0">
                <a:solidFill>
                  <a:schemeClr val="tx1"/>
                </a:solidFill>
              </a:rPr>
              <a:t> Zhang, </a:t>
            </a:r>
            <a:r>
              <a:rPr lang="en-US" sz="2000" b="1" cap="none" spc="0" dirty="0" err="1">
                <a:solidFill>
                  <a:schemeClr val="tx1"/>
                </a:solidFill>
              </a:rPr>
              <a:t>Fangru</a:t>
            </a:r>
            <a:r>
              <a:rPr lang="en-US" sz="2000" b="1" cap="none" spc="0" dirty="0">
                <a:solidFill>
                  <a:schemeClr val="tx1"/>
                </a:solidFill>
              </a:rPr>
              <a:t> Wang</a:t>
            </a:r>
            <a:r>
              <a:rPr lang="en-US" sz="2000" dirty="0"/>
              <a:t>, Camille </a:t>
            </a:r>
            <a:r>
              <a:rPr lang="en-US" sz="2000" dirty="0" err="1"/>
              <a:t>Barchers</a:t>
            </a:r>
            <a:r>
              <a:rPr lang="en-US" sz="2000" dirty="0"/>
              <a:t> , and </a:t>
            </a:r>
            <a:r>
              <a:rPr lang="en-US" sz="2000" dirty="0" err="1"/>
              <a:t>Yongsung</a:t>
            </a:r>
            <a:r>
              <a:rPr lang="en-US" sz="2000" dirty="0"/>
              <a:t> Lee</a:t>
            </a:r>
            <a:endParaRPr lang="en-US" sz="2000" b="1" cap="none" spc="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School of City and Regional Planning | Georgia Institute of Technology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Presentation at the 56</a:t>
            </a:r>
            <a:r>
              <a:rPr lang="en-US" sz="2000" baseline="30000" dirty="0"/>
              <a:t>th</a:t>
            </a:r>
            <a:r>
              <a:rPr lang="en-US" sz="2000" dirty="0"/>
              <a:t> ACSP Annual Conference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cap="none" spc="0" dirty="0">
                <a:solidFill>
                  <a:schemeClr val="tx1"/>
                </a:solidFill>
              </a:rPr>
              <a:t>Nov </a:t>
            </a:r>
            <a:r>
              <a:rPr lang="en-US" sz="2000" b="1" cap="none" spc="0" dirty="0" smtClean="0">
                <a:solidFill>
                  <a:schemeClr val="tx1"/>
                </a:solidFill>
              </a:rPr>
              <a:t>5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, </a:t>
            </a:r>
            <a:r>
              <a:rPr lang="en-US" sz="2000" dirty="0"/>
              <a:t>2016</a:t>
            </a:r>
            <a:endParaRPr lang="en-US" sz="2000" b="1" cap="none" spc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08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Can TOD help maintain property values?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0244" y="1522123"/>
                <a:ext cx="5771452" cy="100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log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𝑃𝑟𝑖𝑐𝑒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𝑊𝑙𝑜𝑔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𝑃𝑟𝑖𝑐𝑒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𝑂𝐷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𝑇𝑖𝑚𝑒𝑃𝑒𝑟𝑖𝑜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𝑂𝐷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𝑇𝑖𝑚𝑒𝑃𝑒𝑟𝑖𝑜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44" y="1522123"/>
                <a:ext cx="5771452" cy="1001428"/>
              </a:xfrm>
              <a:prstGeom prst="rect">
                <a:avLst/>
              </a:prstGeom>
              <a:blipFill rotWithShape="0">
                <a:blip r:embed="rId3"/>
                <a:stretch>
                  <a:fillRect l="-106" t="-39634" b="-49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0244" y="1098510"/>
            <a:ext cx="400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Spatial Lagged Hedonic model</a:t>
            </a:r>
            <a:endParaRPr lang="en-US" sz="2000" b="1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0244" y="2711136"/>
            <a:ext cx="5314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The effect of Recession and TOD </a:t>
            </a:r>
          </a:p>
          <a:p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2131" y="4818024"/>
                <a:ext cx="7763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effect of TOD on housing price Before Recession: </a:t>
                </a:r>
                <a:r>
                  <a:rPr lang="en-US" dirty="0" err="1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b="0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1" y="4818024"/>
                <a:ext cx="776376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06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276893" y="1111602"/>
            <a:ext cx="663351" cy="559719"/>
            <a:chOff x="276893" y="1111602"/>
            <a:chExt cx="663351" cy="559719"/>
          </a:xfrm>
        </p:grpSpPr>
        <p:sp>
          <p:nvSpPr>
            <p:cNvPr id="14" name="Oval 13"/>
            <p:cNvSpPr/>
            <p:nvPr/>
          </p:nvSpPr>
          <p:spPr>
            <a:xfrm>
              <a:off x="276893" y="1111602"/>
              <a:ext cx="559719" cy="55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716" y="1157205"/>
              <a:ext cx="540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400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4449" y="2727456"/>
            <a:ext cx="663351" cy="559719"/>
            <a:chOff x="276893" y="1111602"/>
            <a:chExt cx="663351" cy="559719"/>
          </a:xfrm>
        </p:grpSpPr>
        <p:sp>
          <p:nvSpPr>
            <p:cNvPr id="18" name="Oval 17"/>
            <p:cNvSpPr/>
            <p:nvPr/>
          </p:nvSpPr>
          <p:spPr>
            <a:xfrm>
              <a:off x="276893" y="1111602"/>
              <a:ext cx="559719" cy="55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716" y="1157205"/>
              <a:ext cx="540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Garamond" charset="0"/>
                  <a:ea typeface="Garamond" charset="0"/>
                  <a:cs typeface="Garamond" charset="0"/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4449" y="4334964"/>
            <a:ext cx="663351" cy="559719"/>
            <a:chOff x="276893" y="1111602"/>
            <a:chExt cx="663351" cy="559719"/>
          </a:xfrm>
        </p:grpSpPr>
        <p:sp>
          <p:nvSpPr>
            <p:cNvPr id="21" name="Oval 20"/>
            <p:cNvSpPr/>
            <p:nvPr/>
          </p:nvSpPr>
          <p:spPr>
            <a:xfrm>
              <a:off x="276893" y="1111602"/>
              <a:ext cx="559719" cy="55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16" y="1157205"/>
              <a:ext cx="540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Garamond" charset="0"/>
                  <a:ea typeface="Garamond" charset="0"/>
                  <a:cs typeface="Garamond" charset="0"/>
                </a:rPr>
                <a:t>3</a:t>
              </a:r>
              <a:endParaRPr lang="en-US" sz="2400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r="26543"/>
          <a:stretch/>
        </p:blipFill>
        <p:spPr bwMode="auto">
          <a:xfrm>
            <a:off x="7975156" y="1157205"/>
            <a:ext cx="4139949" cy="50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8189281" y="1161600"/>
            <a:ext cx="3541776" cy="50050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394613"/>
                  </p:ext>
                </p:extLst>
              </p:nvPr>
            </p:nvGraphicFramePr>
            <p:xfrm>
              <a:off x="8164132" y="1157205"/>
              <a:ext cx="3842576" cy="4505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355152">
                      <a:extLst>
                        <a:ext uri="{9D8B030D-6E8A-4147-A177-3AD203B41FA5}">
                          <a16:colId xmlns:a16="http://schemas.microsoft.com/office/drawing/2014/main" xmlns="" val="19229428"/>
                        </a:ext>
                      </a:extLst>
                    </a:gridCol>
                    <a:gridCol w="768096">
                      <a:extLst>
                        <a:ext uri="{9D8B030D-6E8A-4147-A177-3AD203B41FA5}">
                          <a16:colId xmlns:a16="http://schemas.microsoft.com/office/drawing/2014/main" xmlns="" val="2256119614"/>
                        </a:ext>
                      </a:extLst>
                    </a:gridCol>
                    <a:gridCol w="719328">
                      <a:extLst>
                        <a:ext uri="{9D8B030D-6E8A-4147-A177-3AD203B41FA5}">
                          <a16:colId xmlns:a16="http://schemas.microsoft.com/office/drawing/2014/main" xmlns="" val="902147308"/>
                        </a:ext>
                      </a:extLst>
                    </a:gridCol>
                  </a:tblGrid>
                  <a:tr h="330262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Variables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Coefficients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40761895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Constant(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i="0" u="none" strike="noStrike" dirty="0" smtClean="0">
                              <a:solidFill>
                                <a:srgbClr val="0D0D0D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4.89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10338390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1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TOD(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i="0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0.30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0266262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1" i="0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TimePeriod2(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i="0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0.83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970385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1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TOD*TimePeriod2(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sz="18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0.50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72121748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Log SQFT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0.36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0452946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Bathroom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0.10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999760817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Age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-0.01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11785798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>
                              <a:effectLst/>
                              <a:latin typeface="Garamond" panose="02020404030301010803" pitchFamily="18" charset="0"/>
                            </a:rPr>
                            <a:t>Log lot size</a:t>
                          </a:r>
                          <a:endParaRPr lang="en-US" sz="1800" b="0" i="0" u="none" strike="noStrike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2874515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black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0.80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65175151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vacant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-0.31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954836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K5</a:t>
                          </a:r>
                          <a:r>
                            <a:rPr lang="en-US" sz="1800" u="none" strike="noStrike" baseline="0" dirty="0" smtClean="0">
                              <a:effectLst/>
                              <a:latin typeface="Garamond" panose="02020404030301010803" pitchFamily="18" charset="0"/>
                            </a:rPr>
                            <a:t> 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38849616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Grade 6-8 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781190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Grade 9 -12 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1899190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err="1" smtClean="0">
                              <a:effectLst/>
                              <a:latin typeface="Garamond" panose="02020404030301010803" pitchFamily="18" charset="0"/>
                            </a:rPr>
                            <a:t>W_log_Price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sz="1800" b="0" i="0" u="none" strike="noStrike" dirty="0" smtClean="0">
                              <a:solidFill>
                                <a:srgbClr val="0D0D0D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0.37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8394613"/>
                  </p:ext>
                </p:extLst>
              </p:nvPr>
            </p:nvGraphicFramePr>
            <p:xfrm>
              <a:off x="8164132" y="1157205"/>
              <a:ext cx="3842576" cy="450558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3551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229428"/>
                        </a:ext>
                      </a:extLst>
                    </a:gridCol>
                    <a:gridCol w="7680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256119614"/>
                        </a:ext>
                      </a:extLst>
                    </a:gridCol>
                    <a:gridCol w="71932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902147308"/>
                        </a:ext>
                      </a:extLst>
                    </a:gridCol>
                  </a:tblGrid>
                  <a:tr h="330262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Variables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Coefficients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40761895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58" t="-130612" r="-63824" b="-13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0" i="0" u="none" strike="noStrike" dirty="0" smtClean="0">
                              <a:solidFill>
                                <a:schemeClr val="dk1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4.89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10338390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58" t="-230612" r="-63824" b="-12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0.30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20266262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58" t="-330612" r="-63824" b="-11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0.83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70385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58" t="-430612" r="-63824" b="-10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0.50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72121748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Log SQFT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0.36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0452946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Bathroom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0.10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999760817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Age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-0.01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211785798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>
                              <a:effectLst/>
                              <a:latin typeface="Garamond" panose="02020404030301010803" pitchFamily="18" charset="0"/>
                            </a:rPr>
                            <a:t>Log lot size</a:t>
                          </a:r>
                          <a:endParaRPr lang="en-US" sz="1800" b="0" i="0" u="none" strike="noStrike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2874515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black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0.80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65175151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vacant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-0.31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8954836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K5</a:t>
                          </a:r>
                          <a:r>
                            <a:rPr lang="en-US" sz="1800" u="none" strike="noStrike" baseline="0" dirty="0" smtClean="0">
                              <a:effectLst/>
                              <a:latin typeface="Garamond" panose="02020404030301010803" pitchFamily="18" charset="0"/>
                            </a:rPr>
                            <a:t> 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38849616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Grade 6-8 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781190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Grade 9 -12 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31899190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258" t="-1430612" r="-63824" b="-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0.37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375209" y="5716481"/>
                <a:ext cx="3169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:  </a:t>
                </a:r>
                <a:r>
                  <a:rPr lang="en-US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0.460             </a:t>
                </a:r>
                <a:endParaRPr lang="en-US" dirty="0" smtClean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Log </a:t>
                </a:r>
                <a:r>
                  <a:rPr lang="en-US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likelihood : -</a:t>
                </a:r>
                <a:r>
                  <a:rPr lang="en-US" dirty="0" smtClean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8975.24</a:t>
                </a:r>
                <a:endParaRPr lang="en-US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209" y="5716481"/>
                <a:ext cx="3169920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173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/>
            </p:nvGraphicFramePr>
            <p:xfrm>
              <a:off x="1043876" y="3120778"/>
              <a:ext cx="5661724" cy="109728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955356"/>
                    <a:gridCol w="1975104"/>
                    <a:gridCol w="1731264"/>
                  </a:tblGrid>
                  <a:tr h="199261">
                    <a:tc>
                      <a:txBody>
                        <a:bodyPr/>
                        <a:lstStyle/>
                        <a:p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TOD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TAD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199261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Before</a:t>
                          </a:r>
                          <a:r>
                            <a:rPr lang="en-US" b="1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C00000"/>
                              </a:solidFill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199261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During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/>
            </p:nvGraphicFramePr>
            <p:xfrm>
              <a:off x="1043876" y="3120778"/>
              <a:ext cx="5661724" cy="109728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955356"/>
                    <a:gridCol w="1975104"/>
                    <a:gridCol w="1731264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TOD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TAD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Before</a:t>
                          </a:r>
                          <a:r>
                            <a:rPr lang="en-US" b="1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99383" t="-106557" r="-885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C00000"/>
                              </a:solidFill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During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99383" t="-210000" r="-8858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27465" t="-210000" r="-1056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TextBox 29"/>
          <p:cNvSpPr txBox="1"/>
          <p:nvPr/>
        </p:nvSpPr>
        <p:spPr>
          <a:xfrm>
            <a:off x="1043876" y="4380567"/>
            <a:ext cx="613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Model Interpretations</a:t>
            </a:r>
            <a:endParaRPr lang="en-US" sz="2000" b="1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64605" y="5838169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effect of the Recession on housing price in TAD: </a:t>
                </a:r>
                <a:r>
                  <a:rPr lang="en-US" dirty="0" err="1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  <a:endParaRPr lang="en-US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5" y="5838169"/>
                <a:ext cx="609600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800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3003299" y="3502250"/>
            <a:ext cx="3708907" cy="357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49364" y="5170284"/>
                <a:ext cx="652867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effect of TOD on housing price During Recession: </a:t>
                </a:r>
                <a:r>
                  <a:rPr lang="en-US" dirty="0" err="1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  <a:endParaRPr lang="en-US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4" y="5170284"/>
                <a:ext cx="652867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841" t="-6557" r="-46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3003299" y="3854510"/>
            <a:ext cx="3708907" cy="357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64605" y="5499317"/>
                <a:ext cx="67704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effect of the Recession on housing price in TOD: </a:t>
                </a:r>
                <a:r>
                  <a:rPr lang="en-US" dirty="0" err="1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  <a:endParaRPr lang="en-US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05" y="5499317"/>
                <a:ext cx="6770402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720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2996693" y="3120778"/>
            <a:ext cx="1944623" cy="11090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41316" y="3106245"/>
            <a:ext cx="1796039" cy="11090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267049" y="4787102"/>
            <a:ext cx="118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-</a:t>
            </a:r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26%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51640" y="5119840"/>
            <a:ext cx="118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22%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31821" y="5469950"/>
            <a:ext cx="118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-28%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31821" y="5807173"/>
            <a:ext cx="118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-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50%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7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3" grpId="0"/>
      <p:bldP spid="25" grpId="0" animBg="1"/>
      <p:bldP spid="25" grpId="1" animBg="1"/>
      <p:bldP spid="27" grpId="0"/>
      <p:bldP spid="30" grpId="0"/>
      <p:bldP spid="31" grpId="0"/>
      <p:bldP spid="32" grpId="0" animBg="1"/>
      <p:bldP spid="32" grpId="1" animBg="1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 animBg="1"/>
      <p:bldP spid="37" grpId="1" animBg="1"/>
      <p:bldP spid="39" grpId="0"/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Do </a:t>
            </a:r>
            <a:r>
              <a:rPr lang="en-US" sz="3200" dirty="0" smtClean="0"/>
              <a:t>TOD </a:t>
            </a:r>
            <a:r>
              <a:rPr lang="en-US" sz="3200" dirty="0" smtClean="0"/>
              <a:t>properties </a:t>
            </a:r>
            <a:r>
              <a:rPr lang="en-US" sz="3200" dirty="0" smtClean="0"/>
              <a:t>recover more?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0244" y="1522123"/>
                <a:ext cx="5771452" cy="100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log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⁡(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𝑃𝑟𝑖𝑐𝑒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𝑊𝑙𝑜𝑔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𝑃𝑟𝑖𝑐𝑒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𝑂𝐷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𝑇𝑖𝑚𝑒𝑃𝑒𝑟𝑖𝑜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𝑂𝐷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𝑇𝑖𝑚𝑒𝑃𝑒𝑟𝑖𝑜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44" y="1522123"/>
                <a:ext cx="5771452" cy="1001428"/>
              </a:xfrm>
              <a:prstGeom prst="rect">
                <a:avLst/>
              </a:prstGeom>
              <a:blipFill rotWithShape="0">
                <a:blip r:embed="rId3"/>
                <a:stretch>
                  <a:fillRect l="-106" t="-39634" b="-49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40244" y="1098510"/>
            <a:ext cx="4001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Spatial Lagged Hedonic model</a:t>
            </a:r>
            <a:endParaRPr lang="en-US" sz="2000" b="1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0244" y="2711136"/>
            <a:ext cx="53142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The effect of Recession and TOD </a:t>
            </a:r>
          </a:p>
          <a:p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76893" y="1111602"/>
            <a:ext cx="663351" cy="559719"/>
            <a:chOff x="276893" y="1111602"/>
            <a:chExt cx="663351" cy="559719"/>
          </a:xfrm>
        </p:grpSpPr>
        <p:sp>
          <p:nvSpPr>
            <p:cNvPr id="14" name="Oval 13"/>
            <p:cNvSpPr/>
            <p:nvPr/>
          </p:nvSpPr>
          <p:spPr>
            <a:xfrm>
              <a:off x="276893" y="1111602"/>
              <a:ext cx="559719" cy="55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9716" y="1157205"/>
              <a:ext cx="540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400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4449" y="2727456"/>
            <a:ext cx="663351" cy="559719"/>
            <a:chOff x="276893" y="1111602"/>
            <a:chExt cx="663351" cy="559719"/>
          </a:xfrm>
        </p:grpSpPr>
        <p:sp>
          <p:nvSpPr>
            <p:cNvPr id="18" name="Oval 17"/>
            <p:cNvSpPr/>
            <p:nvPr/>
          </p:nvSpPr>
          <p:spPr>
            <a:xfrm>
              <a:off x="276893" y="1111602"/>
              <a:ext cx="559719" cy="55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9716" y="1157205"/>
              <a:ext cx="540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Garamond" charset="0"/>
                  <a:ea typeface="Garamond" charset="0"/>
                  <a:cs typeface="Garamond" charset="0"/>
                </a:rPr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4449" y="4334964"/>
            <a:ext cx="663351" cy="559719"/>
            <a:chOff x="276893" y="1111602"/>
            <a:chExt cx="663351" cy="559719"/>
          </a:xfrm>
        </p:grpSpPr>
        <p:sp>
          <p:nvSpPr>
            <p:cNvPr id="21" name="Oval 20"/>
            <p:cNvSpPr/>
            <p:nvPr/>
          </p:nvSpPr>
          <p:spPr>
            <a:xfrm>
              <a:off x="276893" y="1111602"/>
              <a:ext cx="559719" cy="5597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716" y="1157205"/>
              <a:ext cx="5405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Garamond" charset="0"/>
                  <a:ea typeface="Garamond" charset="0"/>
                  <a:cs typeface="Garamond" charset="0"/>
                </a:rPr>
                <a:t>3</a:t>
              </a:r>
              <a:endParaRPr lang="en-US" sz="2400" b="1" dirty="0"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-7806"/>
          <a:stretch/>
        </p:blipFill>
        <p:spPr bwMode="auto">
          <a:xfrm>
            <a:off x="7784473" y="1217072"/>
            <a:ext cx="4720581" cy="50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809622" y="1161600"/>
            <a:ext cx="898395" cy="50050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534857"/>
                  </p:ext>
                </p:extLst>
              </p:nvPr>
            </p:nvGraphicFramePr>
            <p:xfrm>
              <a:off x="7872865" y="1561984"/>
              <a:ext cx="3842576" cy="390910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355152">
                      <a:extLst>
                        <a:ext uri="{9D8B030D-6E8A-4147-A177-3AD203B41FA5}">
                          <a16:colId xmlns:a16="http://schemas.microsoft.com/office/drawing/2014/main" xmlns="" val="19229428"/>
                        </a:ext>
                      </a:extLst>
                    </a:gridCol>
                    <a:gridCol w="768096">
                      <a:extLst>
                        <a:ext uri="{9D8B030D-6E8A-4147-A177-3AD203B41FA5}">
                          <a16:colId xmlns:a16="http://schemas.microsoft.com/office/drawing/2014/main" xmlns="" val="2256119614"/>
                        </a:ext>
                      </a:extLst>
                    </a:gridCol>
                    <a:gridCol w="719328">
                      <a:extLst>
                        <a:ext uri="{9D8B030D-6E8A-4147-A177-3AD203B41FA5}">
                          <a16:colId xmlns:a16="http://schemas.microsoft.com/office/drawing/2014/main" xmlns="" val="902147308"/>
                        </a:ext>
                      </a:extLst>
                    </a:gridCol>
                  </a:tblGrid>
                  <a:tr h="330262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Variables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Coefficients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140761895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CONSTANT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2.95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0266262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1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TOD(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i="0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0.43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2970385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1" i="0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TimePeriod3(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i="0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0.52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72121748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b="1" u="none" strike="noStrike" dirty="0" smtClean="0">
                              <a:solidFill>
                                <a:srgbClr val="C00000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TOD*TimePeriod3(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oMath>
                          </a14:m>
                          <a:endParaRPr lang="en-US" sz="1800" b="1" i="0" u="none" strike="noStrike" dirty="0">
                            <a:solidFill>
                              <a:srgbClr val="C00000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0.79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30452946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Log SQFT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0.37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1999760817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>
                              <a:effectLst/>
                              <a:latin typeface="Garamond" panose="02020404030301010803" pitchFamily="18" charset="0"/>
                            </a:rPr>
                            <a:t>Bathroom</a:t>
                          </a:r>
                          <a:endParaRPr lang="en-US" sz="1800" b="0" i="0" u="none" strike="noStrike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0.10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211785798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Age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-0.01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2874515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Log lot size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65175151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black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-0.75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48954836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vacant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-0.35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3738849616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Grade 6-8 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781190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W_log_Price(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en-US" sz="1800" b="0" i="0" u="none" strike="noStrike" dirty="0" smtClean="0">
                              <a:solidFill>
                                <a:srgbClr val="0D0D0D"/>
                              </a:solidFill>
                              <a:effectLst/>
                              <a:latin typeface="Garamond" panose="02020404030301010803" pitchFamily="18" charset="0"/>
                            </a:rPr>
                            <a:t>)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0.54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31899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1534857"/>
                  </p:ext>
                </p:extLst>
              </p:nvPr>
            </p:nvGraphicFramePr>
            <p:xfrm>
              <a:off x="7872865" y="1561984"/>
              <a:ext cx="3842576" cy="3909106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2355152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9229428"/>
                        </a:ext>
                      </a:extLst>
                    </a:gridCol>
                    <a:gridCol w="768096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256119614"/>
                        </a:ext>
                      </a:extLst>
                    </a:gridCol>
                    <a:gridCol w="71932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902147308"/>
                        </a:ext>
                      </a:extLst>
                    </a:gridCol>
                  </a:tblGrid>
                  <a:tr h="330262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Variables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2000" b="1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Coefficients</a:t>
                          </a:r>
                          <a:endParaRPr lang="en-US" sz="20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ctr"/>
                          <a:endParaRPr lang="en-US" sz="1600" b="1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40761895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CONSTANT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2.95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20266262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58" t="-232653" r="-64083" b="-10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0.43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2970385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58" t="-332653" r="-64083" b="-9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</a:t>
                          </a:r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0.52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72121748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58" t="-432653" r="-64083" b="-8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0.79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30452946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Log SQFT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0.37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999760817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>
                              <a:effectLst/>
                              <a:latin typeface="Garamond" panose="02020404030301010803" pitchFamily="18" charset="0"/>
                            </a:rPr>
                            <a:t>Bathroom</a:t>
                          </a:r>
                          <a:endParaRPr lang="en-US" sz="1800" b="0" i="0" u="none" strike="noStrike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0.10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211785798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Age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 smtClean="0">
                              <a:effectLst/>
                              <a:latin typeface="Garamond" panose="02020404030301010803" pitchFamily="18" charset="0"/>
                            </a:rPr>
                            <a:t>-0.01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128745154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Log lot size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651751512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black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-0.75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489548369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% vacant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-0.35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738849616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Grade 6-8 rating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0.03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78119053"/>
                      </a:ext>
                    </a:extLst>
                  </a:tr>
                  <a:tr h="29823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58" t="-1232653" r="-64083" b="-448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0.54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 fontAlgn="ctr"/>
                          <a:r>
                            <a:rPr lang="en-US" sz="1800" u="none" strike="noStrike" dirty="0">
                              <a:effectLst/>
                              <a:latin typeface="Garamond" panose="02020404030301010803" pitchFamily="18" charset="0"/>
                            </a:rPr>
                            <a:t>***</a:t>
                          </a:r>
                          <a:endParaRPr lang="en-US" sz="1800" b="0" i="0" u="none" strike="noStrike" dirty="0">
                            <a:solidFill>
                              <a:srgbClr val="0D0D0D"/>
                            </a:solidFill>
                            <a:effectLst/>
                            <a:latin typeface="Garamond" panose="02020404030301010803" pitchFamily="18" charset="0"/>
                          </a:endParaRPr>
                        </a:p>
                      </a:txBody>
                      <a:tcPr marL="9525" marR="9525" marT="9525" marB="0" anchor="ctr">
                        <a:lnT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rgbClr val="83B7C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5318991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161166" y="5519170"/>
                <a:ext cx="31699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:  0.516             </a:t>
                </a: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Log </a:t>
                </a:r>
                <a:r>
                  <a:rPr lang="en-US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likelihood : -</a:t>
                </a:r>
                <a:r>
                  <a:rPr lang="en-US" dirty="0" smtClean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8803.04</a:t>
                </a:r>
                <a:endParaRPr lang="en-US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1166" y="5519170"/>
                <a:ext cx="316992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731" t="-377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04418"/>
                  </p:ext>
                </p:extLst>
              </p:nvPr>
            </p:nvGraphicFramePr>
            <p:xfrm>
              <a:off x="1043876" y="3120778"/>
              <a:ext cx="5661724" cy="109728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955356"/>
                    <a:gridCol w="1975104"/>
                    <a:gridCol w="1731264"/>
                  </a:tblGrid>
                  <a:tr h="199261">
                    <a:tc>
                      <a:txBody>
                        <a:bodyPr/>
                        <a:lstStyle/>
                        <a:p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TOD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TAD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199261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Before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C00000"/>
                              </a:solidFill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199261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After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solidFill>
                                      <a:srgbClr val="C0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C00000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9404418"/>
                  </p:ext>
                </p:extLst>
              </p:nvPr>
            </p:nvGraphicFramePr>
            <p:xfrm>
              <a:off x="1043876" y="3120778"/>
              <a:ext cx="5661724" cy="1097280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955356"/>
                    <a:gridCol w="1975104"/>
                    <a:gridCol w="1731264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TOD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TAD</a:t>
                          </a:r>
                          <a:r>
                            <a:rPr lang="en-US" baseline="0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</a:p>
                      </a:txBody>
                      <a:tcP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Before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99383" t="-106557" r="-885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rgbClr val="C00000"/>
                              </a:solidFill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</a:t>
                          </a:r>
                          <a:endParaRPr lang="en-US" b="1" dirty="0">
                            <a:solidFill>
                              <a:srgbClr val="C00000"/>
                            </a:solidFill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After Recession</a:t>
                          </a:r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99383" t="-210000" r="-8858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27465" t="-210000" r="-1056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0" name="TextBox 29"/>
          <p:cNvSpPr txBox="1"/>
          <p:nvPr/>
        </p:nvSpPr>
        <p:spPr>
          <a:xfrm>
            <a:off x="1043876" y="4380567"/>
            <a:ext cx="6134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Model Interpretations</a:t>
            </a:r>
            <a:endParaRPr lang="en-US" sz="2000" b="1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63551" y="5611071"/>
                <a:ext cx="53155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“Recover” of housing 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price in TAD: </a:t>
                </a:r>
                <a:r>
                  <a:rPr lang="en-US" dirty="0" err="1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  <a:endParaRPr lang="en-US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1" y="5611071"/>
                <a:ext cx="5315571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32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48311" y="4943186"/>
                <a:ext cx="638635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effect of TOD on housing price </a:t>
                </a:r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After 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Recession: </a:t>
                </a:r>
                <a:r>
                  <a:rPr lang="en-US" dirty="0" err="1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  <a:endParaRPr lang="en-US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11" y="4943186"/>
                <a:ext cx="6386354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763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3003299" y="3854510"/>
            <a:ext cx="3708907" cy="357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63551" y="5272219"/>
                <a:ext cx="677040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The </a:t>
                </a:r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“Recover” of 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housing price in TOD: </a:t>
                </a:r>
                <a:r>
                  <a:rPr lang="en-US" dirty="0" err="1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exp</a:t>
                </a:r>
                <a:r>
                  <a:rPr lang="en-US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)-1</a:t>
                </a:r>
                <a:endParaRPr lang="en-US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51" y="5272219"/>
                <a:ext cx="677040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811" t="-8333" b="-2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/>
          <p:cNvSpPr/>
          <p:nvPr/>
        </p:nvSpPr>
        <p:spPr>
          <a:xfrm>
            <a:off x="2996693" y="3120778"/>
            <a:ext cx="1944623" cy="11090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41316" y="3106245"/>
            <a:ext cx="1796039" cy="11090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964220" y="4893470"/>
            <a:ext cx="805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43%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63635" y="5211525"/>
            <a:ext cx="737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19%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53911" y="5577428"/>
            <a:ext cx="902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-</a:t>
            </a:r>
            <a:r>
              <a:rPr lang="en-US" sz="2400" b="1" smtClean="0">
                <a:solidFill>
                  <a:schemeClr val="accent3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46%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935755" y="1111602"/>
            <a:ext cx="898395" cy="50050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25" grpId="0" animBg="1"/>
      <p:bldP spid="25" grpId="1" animBg="1"/>
      <p:bldP spid="27" grpId="0"/>
      <p:bldP spid="30" grpId="0"/>
      <p:bldP spid="31" grpId="0"/>
      <p:bldP spid="33" grpId="0"/>
      <p:bldP spid="34" grpId="0" animBg="1"/>
      <p:bldP spid="34" grpId="1" animBg="1"/>
      <p:bldP spid="35" grpId="0"/>
      <p:bldP spid="36" grpId="0" animBg="1"/>
      <p:bldP spid="36" grpId="1" animBg="1"/>
      <p:bldP spid="37" grpId="0" animBg="1"/>
      <p:bldP spid="37" grpId="1" animBg="1"/>
      <p:bldP spid="40" grpId="0"/>
      <p:bldP spid="41" grpId="0"/>
      <p:bldP spid="42" grpId="0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Model </a:t>
            </a:r>
            <a:r>
              <a:rPr lang="en-US" sz="3600" dirty="0"/>
              <a:t>Diagnostics</a:t>
            </a:r>
          </a:p>
        </p:txBody>
      </p:sp>
      <p:pic>
        <p:nvPicPr>
          <p:cNvPr id="9" name="Picture 8" descr="https://lh5.googleusercontent.com/-UXCUdypmsiE/V46oaZd-tiI/AAAAAAAADBk/63J5KojvQuI2ON6mtU8gVqldhJLAEtD5wCL0B/w472-h464-no/Moran_I_model2_residuals.png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5" b="-886"/>
          <a:stretch/>
        </p:blipFill>
        <p:spPr bwMode="auto">
          <a:xfrm>
            <a:off x="161012" y="1481958"/>
            <a:ext cx="5735291" cy="487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lh5.googleusercontent.com/-wsJJDUCkwvA/V46ob_QiovI/AAAAAAAADB8/gJKhAVN3S4sv9_qnzW5i2m5iQmTmflgWQCL0B/w523-h500-no/Moran_I_model1_residuals.png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17985" r="2109" b="3020"/>
          <a:stretch/>
        </p:blipFill>
        <p:spPr bwMode="auto">
          <a:xfrm>
            <a:off x="6037883" y="1545020"/>
            <a:ext cx="5835892" cy="47294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929340" y="1176018"/>
            <a:ext cx="5029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Global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Moran’s I of Residuals from Model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34989" y="1176018"/>
            <a:ext cx="5029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b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Global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Moran’s I of Residuals 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from Model 2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 can contribute to single family property value resilience</a:t>
            </a:r>
          </a:p>
          <a:p>
            <a:pPr lvl="1"/>
            <a:r>
              <a:rPr lang="en-US" dirty="0" smtClean="0"/>
              <a:t>The price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DROPPED LESS</a:t>
            </a:r>
            <a:r>
              <a:rPr lang="en-US" dirty="0" smtClean="0"/>
              <a:t> in TOD </a:t>
            </a:r>
            <a:r>
              <a:rPr lang="en-US" dirty="0" smtClean="0"/>
              <a:t>areas </a:t>
            </a:r>
            <a:r>
              <a:rPr lang="en-US" dirty="0" smtClean="0"/>
              <a:t>during the </a:t>
            </a:r>
            <a:r>
              <a:rPr lang="en-US" dirty="0"/>
              <a:t>R</a:t>
            </a:r>
            <a:r>
              <a:rPr lang="en-US" dirty="0" smtClean="0"/>
              <a:t>ecession</a:t>
            </a:r>
          </a:p>
          <a:p>
            <a:pPr lvl="1"/>
            <a:r>
              <a:rPr lang="en-US" b="0" dirty="0" smtClean="0"/>
              <a:t>The price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RECOVERED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MORE </a:t>
            </a:r>
            <a:r>
              <a:rPr lang="en-US" b="0" dirty="0" smtClean="0"/>
              <a:t>in </a:t>
            </a:r>
            <a:r>
              <a:rPr lang="en-US" b="0" dirty="0" smtClean="0"/>
              <a:t>TOD </a:t>
            </a:r>
            <a:r>
              <a:rPr lang="en-US" b="0" dirty="0" smtClean="0"/>
              <a:t>areas after </a:t>
            </a:r>
            <a:r>
              <a:rPr lang="en-US" b="0" dirty="0" smtClean="0"/>
              <a:t>the Recession</a:t>
            </a:r>
          </a:p>
          <a:p>
            <a:r>
              <a:rPr lang="en-US" sz="3200" dirty="0" smtClean="0"/>
              <a:t>Model Limitations </a:t>
            </a:r>
          </a:p>
          <a:p>
            <a:pPr lvl="1"/>
            <a:r>
              <a:rPr lang="en-US" dirty="0" smtClean="0"/>
              <a:t>Only properties in the one-mile buffer from transit stations are included in the model (TOD without the “T”)</a:t>
            </a:r>
          </a:p>
          <a:p>
            <a:pPr lvl="1"/>
            <a:r>
              <a:rPr lang="en-US" b="0" dirty="0" smtClean="0"/>
              <a:t>Only single family properties are considered in the model</a:t>
            </a:r>
          </a:p>
          <a:p>
            <a:r>
              <a:rPr lang="en-US" sz="3200" dirty="0" smtClean="0"/>
              <a:t>Future work</a:t>
            </a:r>
          </a:p>
          <a:p>
            <a:pPr lvl="1"/>
            <a:r>
              <a:rPr lang="en-US" dirty="0" smtClean="0"/>
              <a:t>I</a:t>
            </a:r>
            <a:r>
              <a:rPr lang="en-US" dirty="0" smtClean="0"/>
              <a:t>nclude properties </a:t>
            </a:r>
            <a:r>
              <a:rPr lang="en-US" dirty="0" smtClean="0"/>
              <a:t>outside of the buffer and develop models using panel sale records for both single family </a:t>
            </a:r>
            <a:r>
              <a:rPr lang="en-US" dirty="0" smtClean="0"/>
              <a:t>homes and </a:t>
            </a:r>
            <a:r>
              <a:rPr lang="en-US" dirty="0" smtClean="0"/>
              <a:t>condos</a:t>
            </a:r>
            <a:endParaRPr lang="en-US" b="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Discussion and Conclusions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7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5886" y="4470400"/>
            <a:ext cx="74844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Garamond" panose="02020404030301010803" pitchFamily="18" charset="0"/>
              </a:rPr>
              <a:t>Wenwen</a:t>
            </a:r>
            <a:r>
              <a:rPr lang="en-US" sz="2400" b="1" dirty="0">
                <a:latin typeface="Garamond" panose="02020404030301010803" pitchFamily="18" charset="0"/>
              </a:rPr>
              <a:t> Zhang 		|Email: wzhang300@gatech.edu</a:t>
            </a:r>
          </a:p>
          <a:p>
            <a:r>
              <a:rPr lang="en-US" sz="2400" b="1" dirty="0" err="1">
                <a:latin typeface="Garamond" panose="02020404030301010803" pitchFamily="18" charset="0"/>
              </a:rPr>
              <a:t>Fangru</a:t>
            </a:r>
            <a:r>
              <a:rPr lang="en-US" sz="2400" b="1" dirty="0">
                <a:latin typeface="Garamond" panose="02020404030301010803" pitchFamily="18" charset="0"/>
              </a:rPr>
              <a:t> Wang       	</a:t>
            </a:r>
            <a:r>
              <a:rPr lang="en-US" sz="2400" b="1" dirty="0" smtClean="0">
                <a:latin typeface="Garamond" panose="02020404030301010803" pitchFamily="18" charset="0"/>
              </a:rPr>
              <a:t>|</a:t>
            </a:r>
            <a:r>
              <a:rPr lang="en-US" sz="2400" b="1" dirty="0">
                <a:latin typeface="Garamond" panose="02020404030301010803" pitchFamily="18" charset="0"/>
              </a:rPr>
              <a:t>Email: fangru@gatech.edu</a:t>
            </a:r>
          </a:p>
          <a:p>
            <a:r>
              <a:rPr lang="en-US" sz="2400" b="1" dirty="0">
                <a:latin typeface="Garamond" panose="02020404030301010803" pitchFamily="18" charset="0"/>
              </a:rPr>
              <a:t>Camille </a:t>
            </a:r>
            <a:r>
              <a:rPr lang="en-US" sz="2400" b="1" dirty="0" err="1">
                <a:latin typeface="Garamond" panose="02020404030301010803" pitchFamily="18" charset="0"/>
              </a:rPr>
              <a:t>Barchers</a:t>
            </a:r>
            <a:r>
              <a:rPr lang="en-US" sz="2400" b="1" dirty="0">
                <a:latin typeface="Garamond" panose="02020404030301010803" pitchFamily="18" charset="0"/>
              </a:rPr>
              <a:t> 	|Email: cbarchers3@gatech.edu</a:t>
            </a:r>
          </a:p>
          <a:p>
            <a:r>
              <a:rPr lang="en-US" sz="2400" b="1" dirty="0" err="1">
                <a:latin typeface="Garamond" panose="02020404030301010803" pitchFamily="18" charset="0"/>
              </a:rPr>
              <a:t>Yongsung</a:t>
            </a:r>
            <a:r>
              <a:rPr lang="en-US" sz="2400" b="1" dirty="0">
                <a:latin typeface="Garamond" panose="02020404030301010803" pitchFamily="18" charset="0"/>
              </a:rPr>
              <a:t> Lee      	|Email: yongsung.lee@gatech.edu</a:t>
            </a:r>
          </a:p>
          <a:p>
            <a:r>
              <a:rPr lang="en-US" sz="2400" b="1" dirty="0">
                <a:latin typeface="Garamond" panose="02020404030301010803" pitchFamily="18" charset="0"/>
              </a:rPr>
              <a:t> </a:t>
            </a:r>
          </a:p>
          <a:p>
            <a:endParaRPr lang="en-US" sz="2400" b="1" dirty="0">
              <a:latin typeface="Garamond" panose="02020404030301010803" pitchFamily="18" charset="0"/>
            </a:endParaRPr>
          </a:p>
          <a:p>
            <a:endParaRPr lang="en-US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2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Factors affecting housing </a:t>
            </a:r>
            <a:r>
              <a:rPr lang="en-US" dirty="0" smtClean="0"/>
              <a:t>values</a:t>
            </a:r>
            <a:endParaRPr lang="en-US" dirty="0"/>
          </a:p>
          <a:p>
            <a:pPr marL="4572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Property level factors: </a:t>
            </a:r>
            <a:endParaRPr lang="en-US" b="1" dirty="0" smtClean="0"/>
          </a:p>
          <a:p>
            <a:pPr marL="1076706" lvl="2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 smtClean="0"/>
              <a:t>Lot size, square footage, construction material, age, number of stories, number of bathrooms/bedrooms, fireplace, air-conditioning, basement, etc. </a:t>
            </a:r>
            <a:r>
              <a:rPr lang="en-US" sz="1600" dirty="0" smtClean="0"/>
              <a:t>(</a:t>
            </a:r>
            <a:r>
              <a:rPr lang="en-US" sz="1600" dirty="0" err="1" smtClean="0"/>
              <a:t>Sirmans</a:t>
            </a:r>
            <a:r>
              <a:rPr lang="en-US" sz="1600" dirty="0" smtClean="0"/>
              <a:t>, Macpherson, and </a:t>
            </a:r>
            <a:r>
              <a:rPr lang="en-US" sz="1600" dirty="0" err="1" smtClean="0"/>
              <a:t>Zietz</a:t>
            </a:r>
            <a:r>
              <a:rPr lang="en-US" sz="1600" dirty="0" smtClean="0"/>
              <a:t> 2005);</a:t>
            </a:r>
          </a:p>
          <a:p>
            <a:pPr marL="4572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 smtClean="0"/>
              <a:t>Neighborhood </a:t>
            </a:r>
            <a:r>
              <a:rPr lang="en-US" b="1" dirty="0"/>
              <a:t>level factors: </a:t>
            </a:r>
          </a:p>
          <a:p>
            <a:pPr marL="1076706" lvl="2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Proximity to the central business district (CBD) or local job centers </a:t>
            </a:r>
            <a:r>
              <a:rPr lang="en-US" sz="1600" dirty="0"/>
              <a:t>(</a:t>
            </a:r>
            <a:r>
              <a:rPr lang="en-US" sz="1600" dirty="0" err="1"/>
              <a:t>Mathur</a:t>
            </a:r>
            <a:r>
              <a:rPr lang="en-US" sz="1600" dirty="0"/>
              <a:t> 2008; Bartholomew and Ewing 2011; Bowes and </a:t>
            </a:r>
            <a:r>
              <a:rPr lang="en-US" sz="1600" dirty="0" err="1"/>
              <a:t>Ihlanfeldt</a:t>
            </a:r>
            <a:r>
              <a:rPr lang="en-US" sz="1600" dirty="0"/>
              <a:t> 2001), </a:t>
            </a:r>
            <a:r>
              <a:rPr lang="en-US" b="1" dirty="0"/>
              <a:t>access to transit </a:t>
            </a:r>
            <a:r>
              <a:rPr lang="en-US" sz="1600" dirty="0"/>
              <a:t>(Bowes and </a:t>
            </a:r>
            <a:r>
              <a:rPr lang="en-US" sz="1600" dirty="0" err="1"/>
              <a:t>Ihlanfeldt</a:t>
            </a:r>
            <a:r>
              <a:rPr lang="en-US" sz="1600" dirty="0"/>
              <a:t> 2001; Landis, </a:t>
            </a:r>
            <a:r>
              <a:rPr lang="en-US" sz="1600" dirty="0" err="1"/>
              <a:t>Guhathakurta</a:t>
            </a:r>
            <a:r>
              <a:rPr lang="en-US" sz="1600" dirty="0"/>
              <a:t>, and Zhang 1994; </a:t>
            </a:r>
            <a:r>
              <a:rPr lang="en-US" sz="1600" dirty="0" err="1"/>
              <a:t>Knaap</a:t>
            </a:r>
            <a:r>
              <a:rPr lang="en-US" sz="1600" dirty="0"/>
              <a:t>, Ding, and Hopkins 2001; Golub, </a:t>
            </a:r>
            <a:r>
              <a:rPr lang="en-US" sz="1600" dirty="0" err="1"/>
              <a:t>Guhathakurta</a:t>
            </a:r>
            <a:r>
              <a:rPr lang="en-US" sz="1600" dirty="0"/>
              <a:t>, and </a:t>
            </a:r>
            <a:r>
              <a:rPr lang="en-US" sz="1600" dirty="0" err="1"/>
              <a:t>Sollapuram</a:t>
            </a:r>
            <a:r>
              <a:rPr lang="en-US" sz="1600" dirty="0"/>
              <a:t> 2012)</a:t>
            </a:r>
            <a:r>
              <a:rPr lang="en-US" b="1" dirty="0"/>
              <a:t>, access to highway </a:t>
            </a:r>
            <a:r>
              <a:rPr lang="en-US" sz="1600" dirty="0"/>
              <a:t>(</a:t>
            </a:r>
            <a:r>
              <a:rPr lang="en-US" sz="1600" dirty="0" err="1"/>
              <a:t>Seo</a:t>
            </a:r>
            <a:r>
              <a:rPr lang="en-US" sz="1600" dirty="0"/>
              <a:t>, Golub, and </a:t>
            </a:r>
            <a:r>
              <a:rPr lang="en-US" sz="1600" dirty="0" err="1"/>
              <a:t>Kuby</a:t>
            </a:r>
            <a:r>
              <a:rPr lang="en-US" sz="1600" dirty="0"/>
              <a:t> 2014)</a:t>
            </a:r>
            <a:r>
              <a:rPr lang="en-US" sz="1800" dirty="0"/>
              <a:t>, </a:t>
            </a:r>
            <a:r>
              <a:rPr lang="en-US" b="1" dirty="0"/>
              <a:t>proximity to bike and pedestrian facilities </a:t>
            </a:r>
            <a:r>
              <a:rPr lang="en-US" sz="1600" dirty="0"/>
              <a:t>(Welch, </a:t>
            </a:r>
            <a:r>
              <a:rPr lang="en-US" sz="1600" dirty="0" err="1"/>
              <a:t>Gehrke</a:t>
            </a:r>
            <a:r>
              <a:rPr lang="en-US" sz="1600" dirty="0"/>
              <a:t>, and Wang 2016; Lindsey et al. 2004; </a:t>
            </a:r>
            <a:r>
              <a:rPr lang="en-US" sz="1600" dirty="0" err="1"/>
              <a:t>Krizek</a:t>
            </a:r>
            <a:r>
              <a:rPr lang="en-US" sz="1600" dirty="0"/>
              <a:t> 2006), </a:t>
            </a:r>
            <a:r>
              <a:rPr lang="en-US" b="1" dirty="0"/>
              <a:t>the rating of school districts </a:t>
            </a:r>
            <a:r>
              <a:rPr lang="en-US" sz="1600" dirty="0"/>
              <a:t>(Goodman and </a:t>
            </a:r>
            <a:r>
              <a:rPr lang="en-US" sz="1600" dirty="0" err="1"/>
              <a:t>Thibodeau</a:t>
            </a:r>
            <a:r>
              <a:rPr lang="en-US" sz="1600" dirty="0"/>
              <a:t> 2003), </a:t>
            </a:r>
            <a:r>
              <a:rPr lang="en-US" b="1" dirty="0"/>
              <a:t>proximity to natural or entertainment resources </a:t>
            </a:r>
            <a:r>
              <a:rPr lang="en-US" sz="1600" dirty="0"/>
              <a:t>(Sander and </a:t>
            </a:r>
            <a:r>
              <a:rPr lang="en-US" sz="1600" dirty="0" err="1"/>
              <a:t>Polasky</a:t>
            </a:r>
            <a:r>
              <a:rPr lang="en-US" sz="1600" dirty="0"/>
              <a:t> 2009), </a:t>
            </a:r>
            <a:r>
              <a:rPr lang="en-US" b="1" dirty="0"/>
              <a:t>and distance to municipal amenities </a:t>
            </a:r>
            <a:r>
              <a:rPr lang="en-US" sz="1600" dirty="0"/>
              <a:t>(Benson et al. 1998; Shultz and King 2001), </a:t>
            </a:r>
            <a:r>
              <a:rPr lang="en-US" b="1" dirty="0"/>
              <a:t>etc.</a:t>
            </a:r>
          </a:p>
          <a:p>
            <a:pPr marL="457200" lvl="2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Timing factors: </a:t>
            </a:r>
          </a:p>
          <a:p>
            <a:pPr marL="1076706" lvl="2">
              <a:spcBef>
                <a:spcPts val="60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b="1" dirty="0"/>
              <a:t>Time on market, time trend that reflected the general economic projection </a:t>
            </a:r>
            <a:r>
              <a:rPr lang="en-US" sz="1600" dirty="0"/>
              <a:t>(</a:t>
            </a:r>
            <a:r>
              <a:rPr lang="en-US" sz="1600" dirty="0" err="1"/>
              <a:t>Sirmans</a:t>
            </a:r>
            <a:r>
              <a:rPr lang="en-US" sz="1600" dirty="0"/>
              <a:t>, Macpherson, and </a:t>
            </a:r>
            <a:r>
              <a:rPr lang="en-US" sz="1600" dirty="0" err="1"/>
              <a:t>Zietz</a:t>
            </a:r>
            <a:r>
              <a:rPr lang="en-US" sz="1600" dirty="0"/>
              <a:t> 2005)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Literature Review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3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0" y="4103007"/>
          <a:ext cx="12192001" cy="209733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70195">
                  <a:extLst>
                    <a:ext uri="{9D8B030D-6E8A-4147-A177-3AD203B41FA5}">
                      <a16:colId xmlns:a16="http://schemas.microsoft.com/office/drawing/2014/main" xmlns="" val="1550899746"/>
                    </a:ext>
                  </a:extLst>
                </a:gridCol>
                <a:gridCol w="943779">
                  <a:extLst>
                    <a:ext uri="{9D8B030D-6E8A-4147-A177-3AD203B41FA5}">
                      <a16:colId xmlns:a16="http://schemas.microsoft.com/office/drawing/2014/main" xmlns="" val="2600189290"/>
                    </a:ext>
                  </a:extLst>
                </a:gridCol>
                <a:gridCol w="993924">
                  <a:extLst>
                    <a:ext uri="{9D8B030D-6E8A-4147-A177-3AD203B41FA5}">
                      <a16:colId xmlns:a16="http://schemas.microsoft.com/office/drawing/2014/main" xmlns="" val="4167855561"/>
                    </a:ext>
                  </a:extLst>
                </a:gridCol>
                <a:gridCol w="990065">
                  <a:extLst>
                    <a:ext uri="{9D8B030D-6E8A-4147-A177-3AD203B41FA5}">
                      <a16:colId xmlns:a16="http://schemas.microsoft.com/office/drawing/2014/main" xmlns="" val="231205726"/>
                    </a:ext>
                  </a:extLst>
                </a:gridCol>
                <a:gridCol w="352357">
                  <a:extLst>
                    <a:ext uri="{9D8B030D-6E8A-4147-A177-3AD203B41FA5}">
                      <a16:colId xmlns:a16="http://schemas.microsoft.com/office/drawing/2014/main" xmlns="" val="4072958941"/>
                    </a:ext>
                  </a:extLst>
                </a:gridCol>
                <a:gridCol w="3019058">
                  <a:extLst>
                    <a:ext uri="{9D8B030D-6E8A-4147-A177-3AD203B41FA5}">
                      <a16:colId xmlns:a16="http://schemas.microsoft.com/office/drawing/2014/main" xmlns="" val="2385112562"/>
                    </a:ext>
                  </a:extLst>
                </a:gridCol>
                <a:gridCol w="943779">
                  <a:extLst>
                    <a:ext uri="{9D8B030D-6E8A-4147-A177-3AD203B41FA5}">
                      <a16:colId xmlns:a16="http://schemas.microsoft.com/office/drawing/2014/main" xmlns="" val="2858411635"/>
                    </a:ext>
                  </a:extLst>
                </a:gridCol>
                <a:gridCol w="1099356">
                  <a:extLst>
                    <a:ext uri="{9D8B030D-6E8A-4147-A177-3AD203B41FA5}">
                      <a16:colId xmlns:a16="http://schemas.microsoft.com/office/drawing/2014/main" xmlns="" val="306014340"/>
                    </a:ext>
                  </a:extLst>
                </a:gridCol>
                <a:gridCol w="879488">
                  <a:extLst>
                    <a:ext uri="{9D8B030D-6E8A-4147-A177-3AD203B41FA5}">
                      <a16:colId xmlns:a16="http://schemas.microsoft.com/office/drawing/2014/main" xmlns="" val="3263727350"/>
                    </a:ext>
                  </a:extLst>
                </a:gridCol>
              </a:tblGrid>
              <a:tr h="262167">
                <a:tc gridSpan="9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Diagnostics for Spatial Dependence</a:t>
                      </a:r>
                    </a:p>
                  </a:txBody>
                  <a:tcPr marL="47195" marR="4719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56833453"/>
                  </a:ext>
                </a:extLst>
              </a:tr>
              <a:tr h="262167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Model 1</a:t>
                      </a:r>
                    </a:p>
                  </a:txBody>
                  <a:tcPr marL="47195" marR="4719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47195" marR="47195" marT="0" marB="0" anchor="b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Model 2</a:t>
                      </a:r>
                    </a:p>
                  </a:txBody>
                  <a:tcPr marL="47195" marR="4719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8170572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Test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MI/DF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Value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Prob.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Test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MI/DF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Value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Prob.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:a16="http://schemas.microsoft.com/office/drawing/2014/main" xmlns="" val="3327001480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Moran's I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0.02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9.60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Moran's I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0.06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20.93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:a16="http://schemas.microsoft.com/office/drawing/2014/main" xmlns="" val="1260322275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173.34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574.06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:a16="http://schemas.microsoft.com/office/drawing/2014/main" xmlns="" val="867028321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88.74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182.11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:a16="http://schemas.microsoft.com/office/drawing/2014/main" xmlns="" val="2075525913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84.72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420.00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:a16="http://schemas.microsoft.com/office/drawing/2014/main" xmlns="" val="4101801557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0.12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0.73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28.05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:a16="http://schemas.microsoft.com/office/drawing/2014/main" xmlns="" val="2371269614"/>
                  </a:ext>
                </a:extLst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Model </a:t>
            </a:r>
            <a:r>
              <a:rPr lang="en-US" sz="3600" dirty="0"/>
              <a:t>Diagnostics</a:t>
            </a:r>
          </a:p>
        </p:txBody>
      </p:sp>
      <p:pic>
        <p:nvPicPr>
          <p:cNvPr id="9" name="Picture 8" descr="https://lh5.googleusercontent.com/-UXCUdypmsiE/V46oaZd-tiI/AAAAAAAADBk/63J5KojvQuI2ON6mtU8gVqldhJLAEtD5wCL0B/w472-h464-no/Moran_I_model2_residuals.png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9" b="-886"/>
          <a:stretch/>
        </p:blipFill>
        <p:spPr bwMode="auto">
          <a:xfrm>
            <a:off x="1548630" y="1506733"/>
            <a:ext cx="3240257" cy="279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https://lh5.googleusercontent.com/-wsJJDUCkwvA/V46ob_QiovI/AAAAAAAADB8/gJKhAVN3S4sv9_qnzW5i2m5iQmTmflgWQCL0B/w523-h500-no/Moran_I_model1_residuals.png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4" t="5397" r="2109" b="3021"/>
          <a:stretch>
            <a:fillRect/>
          </a:stretch>
        </p:blipFill>
        <p:spPr bwMode="auto">
          <a:xfrm>
            <a:off x="6831015" y="1285291"/>
            <a:ext cx="3953171" cy="37142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1012" y="972582"/>
            <a:ext cx="601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Scatter Plot of Global Moran’s I of Residuals from Model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76506" y="991352"/>
            <a:ext cx="6015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Scatter Plot of Global Moran’s I of Residuals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from Model 2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8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5166" y="1144266"/>
            <a:ext cx="6014676" cy="478455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Factors influencing property values</a:t>
            </a:r>
          </a:p>
          <a:p>
            <a:r>
              <a:rPr lang="en-US" sz="1800" b="0" dirty="0" smtClean="0"/>
              <a:t>Property level/ Neighborhood level/Accessibility</a:t>
            </a:r>
          </a:p>
          <a:p>
            <a:pPr marL="0" indent="0">
              <a:buNone/>
            </a:pPr>
            <a:r>
              <a:rPr lang="en-US" sz="2400" dirty="0" smtClean="0"/>
              <a:t>Transit-Oriented </a:t>
            </a:r>
            <a:r>
              <a:rPr lang="en-US" sz="2400" dirty="0"/>
              <a:t>Development (TOD) </a:t>
            </a:r>
            <a:r>
              <a:rPr lang="en-US" sz="2400" dirty="0" smtClean="0"/>
              <a:t>has a </a:t>
            </a:r>
            <a:r>
              <a:rPr lang="en-US" sz="2400" dirty="0" smtClean="0">
                <a:solidFill>
                  <a:schemeClr val="accent5">
                    <a:lumMod val="50000"/>
                  </a:schemeClr>
                </a:solidFill>
              </a:rPr>
              <a:t>POSITIVE</a:t>
            </a:r>
            <a:r>
              <a:rPr lang="en-US" sz="2400" dirty="0" smtClean="0"/>
              <a:t> </a:t>
            </a:r>
            <a:r>
              <a:rPr lang="en-US" sz="2400" dirty="0" smtClean="0"/>
              <a:t>effect on property values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dirty="0" smtClean="0"/>
              <a:t>Early studies demonstrate the importance of an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INDIVIDUAL FEATURES </a:t>
            </a:r>
            <a:r>
              <a:rPr lang="en-US" dirty="0" smtClean="0"/>
              <a:t>of TOD in contributing to housing prices</a:t>
            </a:r>
            <a:r>
              <a:rPr lang="en-US" sz="1800" dirty="0" smtClean="0"/>
              <a:t> </a:t>
            </a: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Cao and Cory 1981; Song and 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Knaap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2004; Armstrong and Rodriguez 2006; Bowes and 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Ihlanfeldt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2001; Song and </a:t>
            </a:r>
            <a:r>
              <a:rPr lang="en-US" sz="14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Knaap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2004). </a:t>
            </a:r>
            <a:endParaRPr lang="en-US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dirty="0" smtClean="0"/>
              <a:t>Recent </a:t>
            </a:r>
            <a:r>
              <a:rPr lang="en-US" dirty="0"/>
              <a:t>articles focus more on illustrating the importance of the different features’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SYNERGIZING EFFECT </a:t>
            </a:r>
            <a:r>
              <a:rPr lang="en-US" dirty="0" smtClean="0"/>
              <a:t>for </a:t>
            </a:r>
            <a:r>
              <a:rPr lang="en-US" dirty="0"/>
              <a:t>making TOD effective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(Bartholomew and Ewing 2011; Duncan 2010).</a:t>
            </a:r>
          </a:p>
          <a:p>
            <a:endParaRPr lang="en-US" sz="2400" b="0" dirty="0" smtClean="0"/>
          </a:p>
          <a:p>
            <a:endParaRPr lang="en-US" sz="2400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r="5400" b="10279"/>
          <a:stretch/>
        </p:blipFill>
        <p:spPr>
          <a:xfrm>
            <a:off x="6429842" y="1493367"/>
            <a:ext cx="5326680" cy="365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1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7458" y="1377834"/>
            <a:ext cx="10966342" cy="464889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Factors influencing property value</a:t>
            </a:r>
            <a:r>
              <a:rPr lang="en-US" b="0" dirty="0" smtClean="0"/>
              <a:t>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RESILIENCE</a:t>
            </a:r>
            <a:r>
              <a:rPr lang="en-US" b="0" dirty="0" smtClean="0"/>
              <a:t>?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Highway network improvements </a:t>
            </a:r>
            <a:r>
              <a:rPr lang="en-US" sz="2400" dirty="0" smtClean="0"/>
              <a:t>have </a:t>
            </a:r>
            <a:r>
              <a:rPr lang="en-US" sz="2400" b="1" dirty="0" smtClean="0"/>
              <a:t>POSITIVE</a:t>
            </a:r>
            <a:r>
              <a:rPr lang="en-US" sz="2400" dirty="0" smtClean="0"/>
              <a:t> </a:t>
            </a:r>
            <a:r>
              <a:rPr lang="en-US" sz="2400" dirty="0"/>
              <a:t>effect on housing value resilience in the aftermath of the recent real estate market crisis </a:t>
            </a:r>
            <a:r>
              <a:rPr lang="en-US" sz="1800" dirty="0"/>
              <a:t>(</a:t>
            </a:r>
            <a:r>
              <a:rPr lang="en-US" sz="1800" dirty="0" err="1"/>
              <a:t>Concas</a:t>
            </a:r>
            <a:r>
              <a:rPr lang="en-US" sz="1800" dirty="0"/>
              <a:t>, 2012); </a:t>
            </a:r>
            <a:endParaRPr lang="en-US" sz="1800" dirty="0" smtClean="0"/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Longer </a:t>
            </a:r>
            <a:r>
              <a:rPr lang="en-US" sz="2400" dirty="0"/>
              <a:t>term effects of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social characteristics (e.g. race)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dirty="0"/>
              <a:t>have a </a:t>
            </a:r>
            <a:r>
              <a:rPr lang="en-US" sz="2400" b="1" dirty="0" smtClean="0"/>
              <a:t>SIGNIFICANT</a:t>
            </a:r>
            <a:r>
              <a:rPr lang="en-US" sz="2400" dirty="0" smtClean="0"/>
              <a:t> </a:t>
            </a:r>
            <a:r>
              <a:rPr lang="en-US" sz="2400" dirty="0"/>
              <a:t>impact on neighborhood recovery post-recession in Metro Atlanta </a:t>
            </a:r>
            <a:r>
              <a:rPr lang="en-US" sz="1800" dirty="0"/>
              <a:t>(E. Raymond, Wang, and </a:t>
            </a:r>
            <a:r>
              <a:rPr lang="en-US" sz="1800" dirty="0" err="1"/>
              <a:t>Immergluck</a:t>
            </a:r>
            <a:r>
              <a:rPr lang="en-US" sz="1800" dirty="0"/>
              <a:t> 2015). 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TOD?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5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 marL="800100" lvl="3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53885" y="4434914"/>
            <a:ext cx="105233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>
              <a:buNone/>
            </a:pPr>
            <a:r>
              <a:rPr lang="en-US" sz="24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The recent economic recession and new open source data (e.g. Zillow) have </a:t>
            </a:r>
            <a:r>
              <a:rPr lang="en-US" sz="24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provided </a:t>
            </a:r>
            <a:r>
              <a:rPr lang="en-US" sz="24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a new way to study this relationship</a:t>
            </a:r>
          </a:p>
        </p:txBody>
      </p:sp>
    </p:spTree>
    <p:extLst>
      <p:ext uri="{BB962C8B-B14F-4D97-AF65-F5344CB8AC3E}">
        <p14:creationId xmlns:p14="http://schemas.microsoft.com/office/powerpoint/2010/main" val="101600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Research</a:t>
            </a:r>
            <a:r>
              <a:rPr lang="en-US" dirty="0" smtClean="0"/>
              <a:t> </a:t>
            </a:r>
            <a:r>
              <a:rPr lang="en-US" sz="3600" dirty="0" smtClean="0"/>
              <a:t>Question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8D9A0E-4A8C-4A88-AC1F-36936CBD34A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522515" y="1444447"/>
            <a:ext cx="10831286" cy="4197147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>
                <a:solidFill>
                  <a:srgbClr val="262626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37794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2400" kern="1200">
                <a:solidFill>
                  <a:srgbClr val="262626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2000" kern="1200">
                <a:solidFill>
                  <a:srgbClr val="262626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Does being located in a </a:t>
            </a:r>
            <a:r>
              <a:rPr lang="en-US" sz="3200" dirty="0" smtClean="0">
                <a:solidFill>
                  <a:srgbClr val="C00000"/>
                </a:solidFill>
              </a:rPr>
              <a:t>Transit Oriented Development (TOD) </a:t>
            </a:r>
            <a:r>
              <a:rPr lang="en-US" dirty="0" smtClean="0">
                <a:solidFill>
                  <a:schemeClr val="bg1"/>
                </a:solidFill>
              </a:rPr>
              <a:t>area contribute to </a:t>
            </a:r>
            <a:r>
              <a:rPr lang="en-US" sz="3200" dirty="0" smtClean="0">
                <a:solidFill>
                  <a:srgbClr val="C00000"/>
                </a:solidFill>
              </a:rPr>
              <a:t>Single </a:t>
            </a:r>
            <a:r>
              <a:rPr lang="en-US" sz="3200" dirty="0">
                <a:solidFill>
                  <a:srgbClr val="C00000"/>
                </a:solidFill>
              </a:rPr>
              <a:t>F</a:t>
            </a:r>
            <a:r>
              <a:rPr lang="en-US" sz="3200" dirty="0" smtClean="0">
                <a:solidFill>
                  <a:srgbClr val="C00000"/>
                </a:solidFill>
              </a:rPr>
              <a:t>amily </a:t>
            </a:r>
            <a:r>
              <a:rPr lang="en-US" sz="3200" dirty="0">
                <a:solidFill>
                  <a:srgbClr val="C00000"/>
                </a:solidFill>
              </a:rPr>
              <a:t>P</a:t>
            </a:r>
            <a:r>
              <a:rPr lang="en-US" sz="3200" dirty="0" smtClean="0">
                <a:solidFill>
                  <a:srgbClr val="C00000"/>
                </a:solidFill>
              </a:rPr>
              <a:t>roperty </a:t>
            </a:r>
            <a:r>
              <a:rPr lang="en-US" sz="3200" dirty="0">
                <a:solidFill>
                  <a:srgbClr val="C00000"/>
                </a:solidFill>
              </a:rPr>
              <a:t>P</a:t>
            </a:r>
            <a:r>
              <a:rPr lang="en-US" sz="3200" dirty="0" smtClean="0">
                <a:solidFill>
                  <a:srgbClr val="C00000"/>
                </a:solidFill>
              </a:rPr>
              <a:t>rice Resilience </a:t>
            </a:r>
            <a:r>
              <a:rPr lang="en-US" dirty="0" smtClean="0">
                <a:solidFill>
                  <a:schemeClr val="bg1"/>
                </a:solidFill>
              </a:rPr>
              <a:t>during economic downturn, compared to being located in a </a:t>
            </a:r>
            <a:r>
              <a:rPr lang="en-US" sz="3200" dirty="0" smtClean="0">
                <a:solidFill>
                  <a:srgbClr val="C00000"/>
                </a:solidFill>
              </a:rPr>
              <a:t>Transit-Adjacent Development (TAD) </a:t>
            </a:r>
            <a:r>
              <a:rPr lang="en-US" dirty="0" smtClean="0">
                <a:solidFill>
                  <a:schemeClr val="bg1"/>
                </a:solidFill>
              </a:rPr>
              <a:t>area, in the City of Atlanta?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6426" y="4275423"/>
            <a:ext cx="1081781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The measurement of property value resilience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ercentage </a:t>
            </a:r>
            <a:r>
              <a:rPr lang="en-US" sz="28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of reduction in property values during the recession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en-US" sz="28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ecovery of </a:t>
            </a:r>
            <a:r>
              <a:rPr lang="en-US" sz="28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property values after the recession</a:t>
            </a:r>
            <a:endParaRPr lang="en-US" sz="28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Study </a:t>
            </a:r>
            <a:r>
              <a:rPr lang="en-US" sz="3600" dirty="0"/>
              <a:t>Time </a:t>
            </a:r>
            <a:r>
              <a:rPr lang="en-US" sz="3600" dirty="0" smtClean="0"/>
              <a:t>Period</a:t>
            </a:r>
            <a:r>
              <a:rPr lang="en-US" altLang="zh-CN" sz="3600" dirty="0" smtClean="0"/>
              <a:t>s</a:t>
            </a:r>
            <a:endParaRPr lang="en-US" sz="3600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5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/>
          <a:stretch/>
        </p:blipFill>
        <p:spPr bwMode="auto">
          <a:xfrm>
            <a:off x="3963278" y="1697105"/>
            <a:ext cx="8029184" cy="445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32744" y="1296995"/>
            <a:ext cx="62576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DengXian"/>
                <a:cs typeface="Times New Roman" panose="02020603050405020304" pitchFamily="18" charset="0"/>
              </a:rPr>
              <a:t>Atlanta Average Property Value by Year (Zillow, 2016) 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287269" y="1374176"/>
            <a:ext cx="4310742" cy="510533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Time Period 1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/>
                </a:solidFill>
              </a:rPr>
              <a:t>	</a:t>
            </a:r>
            <a:r>
              <a:rPr lang="en-US" sz="2200" dirty="0"/>
              <a:t>[</a:t>
            </a:r>
            <a:r>
              <a:rPr lang="en-US" sz="2200" dirty="0" smtClean="0"/>
              <a:t>Before the Recession]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06/2006 </a:t>
            </a:r>
            <a:r>
              <a:rPr lang="en-US" sz="2200" dirty="0"/>
              <a:t>– </a:t>
            </a:r>
            <a:r>
              <a:rPr lang="en-US" sz="2200" dirty="0" smtClean="0"/>
              <a:t>11/2007</a:t>
            </a:r>
            <a:endParaRPr lang="en-US" sz="2200" dirty="0"/>
          </a:p>
          <a:p>
            <a:r>
              <a:rPr lang="en-US" dirty="0" smtClean="0">
                <a:solidFill>
                  <a:schemeClr val="accent2"/>
                </a:solidFill>
              </a:rPr>
              <a:t>Time Period 2 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2"/>
                </a:solidFill>
              </a:rPr>
              <a:t>	</a:t>
            </a:r>
            <a:r>
              <a:rPr lang="en-US" sz="2200" dirty="0"/>
              <a:t>[</a:t>
            </a:r>
            <a:r>
              <a:rPr lang="en-US" sz="2200" dirty="0" smtClean="0"/>
              <a:t>During the Recession] 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06/2011 </a:t>
            </a:r>
            <a:r>
              <a:rPr lang="en-US" sz="2200" dirty="0"/>
              <a:t>– </a:t>
            </a:r>
            <a:r>
              <a:rPr lang="en-US" sz="2200" dirty="0" smtClean="0"/>
              <a:t>06/2013 </a:t>
            </a:r>
            <a:endParaRPr lang="en-US" sz="2200" dirty="0"/>
          </a:p>
          <a:p>
            <a:r>
              <a:rPr lang="en-US" dirty="0">
                <a:solidFill>
                  <a:schemeClr val="accent2"/>
                </a:solidFill>
              </a:rPr>
              <a:t>Time Period </a:t>
            </a:r>
            <a:r>
              <a:rPr lang="en-US" dirty="0" smtClean="0">
                <a:solidFill>
                  <a:schemeClr val="accent2"/>
                </a:solidFill>
              </a:rPr>
              <a:t>3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sz="2200" dirty="0" smtClean="0"/>
              <a:t>[After the Recession]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05/2014 </a:t>
            </a:r>
            <a:r>
              <a:rPr lang="en-US" sz="2200" dirty="0"/>
              <a:t>– </a:t>
            </a:r>
            <a:r>
              <a:rPr lang="en-US" sz="2200" dirty="0" smtClean="0"/>
              <a:t>05/2016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867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/>
          <p:cNvGrpSpPr/>
          <p:nvPr/>
        </p:nvGrpSpPr>
        <p:grpSpPr>
          <a:xfrm>
            <a:off x="10551888" y="4867139"/>
            <a:ext cx="1158225" cy="666730"/>
            <a:chOff x="3575565" y="3586838"/>
            <a:chExt cx="1158225" cy="369332"/>
          </a:xfrm>
        </p:grpSpPr>
        <p:sp>
          <p:nvSpPr>
            <p:cNvPr id="106" name="Rectangle 105"/>
            <p:cNvSpPr/>
            <p:nvPr/>
          </p:nvSpPr>
          <p:spPr>
            <a:xfrm>
              <a:off x="3761479" y="3586838"/>
              <a:ext cx="972311" cy="369332"/>
            </a:xfrm>
            <a:prstGeom prst="rect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riangle 106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0602959" y="4061252"/>
            <a:ext cx="1346320" cy="666730"/>
            <a:chOff x="3575565" y="3586838"/>
            <a:chExt cx="1346320" cy="369332"/>
          </a:xfrm>
        </p:grpSpPr>
        <p:sp>
          <p:nvSpPr>
            <p:cNvPr id="103" name="Rectangle 102"/>
            <p:cNvSpPr/>
            <p:nvPr/>
          </p:nvSpPr>
          <p:spPr>
            <a:xfrm>
              <a:off x="3761479" y="3586838"/>
              <a:ext cx="1160406" cy="369332"/>
            </a:xfrm>
            <a:prstGeom prst="rect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riangle 103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950875" y="3507846"/>
            <a:ext cx="2479127" cy="398854"/>
            <a:chOff x="3643613" y="3586838"/>
            <a:chExt cx="1326040" cy="369332"/>
          </a:xfrm>
        </p:grpSpPr>
        <p:sp>
          <p:nvSpPr>
            <p:cNvPr id="100" name="Rectangle 99"/>
            <p:cNvSpPr/>
            <p:nvPr/>
          </p:nvSpPr>
          <p:spPr>
            <a:xfrm>
              <a:off x="3761480" y="3586838"/>
              <a:ext cx="1208173" cy="369332"/>
            </a:xfrm>
            <a:prstGeom prst="rect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riangle 100"/>
            <p:cNvSpPr/>
            <p:nvPr/>
          </p:nvSpPr>
          <p:spPr>
            <a:xfrm rot="16200000">
              <a:off x="3522115" y="3716766"/>
              <a:ext cx="360901" cy="117906"/>
            </a:xfrm>
            <a:prstGeom prst="triangle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51793" y="1340069"/>
            <a:ext cx="106732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  <a:latin typeface="Garamond" charset="0"/>
                <a:ea typeface="Garamond" charset="0"/>
                <a:cs typeface="Garamond" charset="0"/>
              </a:rPr>
              <a:t>Dependent Variable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Log transformed single family housing unit price (2015 $)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 smtClean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b="1" dirty="0" smtClean="0">
                <a:solidFill>
                  <a:srgbClr val="C00000"/>
                </a:solidFill>
                <a:latin typeface="Garamond" charset="0"/>
                <a:ea typeface="Garamond" charset="0"/>
                <a:cs typeface="Garamond" charset="0"/>
              </a:rPr>
              <a:t>Independent Variables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Housing Unit Characteristics</a:t>
            </a:r>
          </a:p>
        </p:txBody>
      </p:sp>
      <p:grpSp>
        <p:nvGrpSpPr>
          <p:cNvPr id="96" name="Group 95"/>
          <p:cNvGrpSpPr/>
          <p:nvPr/>
        </p:nvGrpSpPr>
        <p:grpSpPr>
          <a:xfrm rot="10800000">
            <a:off x="6139832" y="4877710"/>
            <a:ext cx="1162573" cy="666730"/>
            <a:chOff x="3575565" y="3586838"/>
            <a:chExt cx="1101602" cy="369332"/>
          </a:xfrm>
        </p:grpSpPr>
        <p:sp>
          <p:nvSpPr>
            <p:cNvPr id="97" name="Rectangle 96"/>
            <p:cNvSpPr/>
            <p:nvPr/>
          </p:nvSpPr>
          <p:spPr>
            <a:xfrm>
              <a:off x="3761480" y="3586838"/>
              <a:ext cx="915687" cy="369332"/>
            </a:xfrm>
            <a:prstGeom prst="rect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riangle 97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 rot="10800000">
            <a:off x="5961373" y="4057310"/>
            <a:ext cx="1346320" cy="666730"/>
            <a:chOff x="3575565" y="3586838"/>
            <a:chExt cx="1346320" cy="369332"/>
          </a:xfrm>
        </p:grpSpPr>
        <p:sp>
          <p:nvSpPr>
            <p:cNvPr id="94" name="Rectangle 93"/>
            <p:cNvSpPr/>
            <p:nvPr/>
          </p:nvSpPr>
          <p:spPr>
            <a:xfrm>
              <a:off x="3761479" y="3586838"/>
              <a:ext cx="1160406" cy="369332"/>
            </a:xfrm>
            <a:prstGeom prst="rect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riangle 94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 rot="10800000">
            <a:off x="6314186" y="3507846"/>
            <a:ext cx="2389821" cy="398854"/>
            <a:chOff x="3643613" y="3586838"/>
            <a:chExt cx="1278272" cy="369332"/>
          </a:xfrm>
        </p:grpSpPr>
        <p:sp>
          <p:nvSpPr>
            <p:cNvPr id="91" name="Rectangle 90"/>
            <p:cNvSpPr/>
            <p:nvPr/>
          </p:nvSpPr>
          <p:spPr>
            <a:xfrm>
              <a:off x="3761479" y="3586838"/>
              <a:ext cx="1160406" cy="369332"/>
            </a:xfrm>
            <a:prstGeom prst="rect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riangle 91"/>
            <p:cNvSpPr/>
            <p:nvPr/>
          </p:nvSpPr>
          <p:spPr>
            <a:xfrm rot="16200000">
              <a:off x="3522115" y="3716766"/>
              <a:ext cx="360901" cy="117906"/>
            </a:xfrm>
            <a:prstGeom prst="triangle">
              <a:avLst/>
            </a:prstGeom>
            <a:solidFill>
              <a:srgbClr val="D7E4B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 rot="10800000">
            <a:off x="590087" y="5034976"/>
            <a:ext cx="1446492" cy="360901"/>
            <a:chOff x="3575565" y="3595269"/>
            <a:chExt cx="1446492" cy="360901"/>
          </a:xfrm>
        </p:grpSpPr>
        <p:sp>
          <p:nvSpPr>
            <p:cNvPr id="37" name="Rectangle 36"/>
            <p:cNvSpPr/>
            <p:nvPr/>
          </p:nvSpPr>
          <p:spPr>
            <a:xfrm>
              <a:off x="3761479" y="3599337"/>
              <a:ext cx="1260578" cy="35683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riangle 37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10800000">
            <a:off x="409523" y="4310329"/>
            <a:ext cx="1481086" cy="372746"/>
            <a:chOff x="3575565" y="3586838"/>
            <a:chExt cx="1627056" cy="369332"/>
          </a:xfrm>
        </p:grpSpPr>
        <p:sp>
          <p:nvSpPr>
            <p:cNvPr id="34" name="Rectangle 33"/>
            <p:cNvSpPr/>
            <p:nvPr/>
          </p:nvSpPr>
          <p:spPr>
            <a:xfrm>
              <a:off x="3761479" y="3586838"/>
              <a:ext cx="1441142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riangle 34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 rot="10800000">
            <a:off x="563521" y="3660197"/>
            <a:ext cx="1627056" cy="369332"/>
            <a:chOff x="3575565" y="3586838"/>
            <a:chExt cx="1627056" cy="369332"/>
          </a:xfrm>
        </p:grpSpPr>
        <p:sp>
          <p:nvSpPr>
            <p:cNvPr id="31" name="Rectangle 30"/>
            <p:cNvSpPr/>
            <p:nvPr/>
          </p:nvSpPr>
          <p:spPr>
            <a:xfrm>
              <a:off x="3761479" y="3586838"/>
              <a:ext cx="1441142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riangle 31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553181" y="5022477"/>
            <a:ext cx="1830197" cy="369332"/>
            <a:chOff x="3575565" y="3586838"/>
            <a:chExt cx="1627056" cy="369332"/>
          </a:xfrm>
        </p:grpSpPr>
        <p:sp>
          <p:nvSpPr>
            <p:cNvPr id="28" name="Rectangle 27"/>
            <p:cNvSpPr/>
            <p:nvPr/>
          </p:nvSpPr>
          <p:spPr>
            <a:xfrm>
              <a:off x="3761479" y="3586838"/>
              <a:ext cx="1441142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92947" y="4305631"/>
            <a:ext cx="1627056" cy="369332"/>
            <a:chOff x="3575565" y="3586838"/>
            <a:chExt cx="1627056" cy="369332"/>
          </a:xfrm>
        </p:grpSpPr>
        <p:sp>
          <p:nvSpPr>
            <p:cNvPr id="25" name="Rectangle 24"/>
            <p:cNvSpPr/>
            <p:nvPr/>
          </p:nvSpPr>
          <p:spPr>
            <a:xfrm>
              <a:off x="3761479" y="3586838"/>
              <a:ext cx="1441142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07616" y="3648623"/>
            <a:ext cx="1627056" cy="369332"/>
            <a:chOff x="3575565" y="3586838"/>
            <a:chExt cx="1627056" cy="369332"/>
          </a:xfrm>
        </p:grpSpPr>
        <p:sp>
          <p:nvSpPr>
            <p:cNvPr id="17" name="Rectangle 16"/>
            <p:cNvSpPr/>
            <p:nvPr/>
          </p:nvSpPr>
          <p:spPr>
            <a:xfrm>
              <a:off x="3761479" y="3586838"/>
              <a:ext cx="1441142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/>
            <p:cNvSpPr/>
            <p:nvPr/>
          </p:nvSpPr>
          <p:spPr>
            <a:xfrm rot="16200000">
              <a:off x="3487447" y="3683387"/>
              <a:ext cx="360901" cy="184666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Data </a:t>
            </a:r>
            <a:r>
              <a:rPr lang="en-US" sz="3600" dirty="0" smtClean="0"/>
              <a:t>Sources </a:t>
            </a:r>
            <a:r>
              <a:rPr lang="en-US" sz="3600" dirty="0"/>
              <a:t>and Variables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465487" y="2914390"/>
            <a:ext cx="45578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Neighborhood </a:t>
            </a:r>
            <a:r>
              <a:rPr lang="en-US" sz="24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</a:t>
            </a:r>
            <a:r>
              <a:rPr lang="en-US" sz="24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evel </a:t>
            </a:r>
            <a:r>
              <a:rPr lang="en-US" sz="24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F</a:t>
            </a:r>
            <a:r>
              <a:rPr lang="en-US" sz="24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eatures</a:t>
            </a:r>
            <a:endParaRPr lang="en-US" sz="24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1490" y="1723833"/>
            <a:ext cx="2001171" cy="516493"/>
          </a:xfrm>
          <a:prstGeom prst="rect">
            <a:avLst/>
          </a:prstGeom>
        </p:spPr>
      </p:pic>
      <p:pic>
        <p:nvPicPr>
          <p:cNvPr id="9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68" y="4185618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2790" y="5642072"/>
            <a:ext cx="2001171" cy="5164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61993" y="3648622"/>
            <a:ext cx="14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Bedrooms #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10569" y="4305631"/>
            <a:ext cx="14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Bathrooms #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6783" y="5015839"/>
            <a:ext cx="14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SQFT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642" y="3654082"/>
            <a:ext cx="14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Year Built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087" y="4313743"/>
            <a:ext cx="140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Lot size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17458" y="5015839"/>
            <a:ext cx="205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School Districts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184340" y="3837505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151945" y="3831147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296384" y="4490297"/>
            <a:ext cx="484425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864057" y="4490297"/>
            <a:ext cx="484425" cy="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9944" y="3839646"/>
            <a:ext cx="173269" cy="2569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014846" y="3844863"/>
            <a:ext cx="139755" cy="25168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043208" y="5215426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94879" y="5212896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298449" y="5097567"/>
            <a:ext cx="98978" cy="11658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213304" y="5097567"/>
            <a:ext cx="81575" cy="1164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589667" y="4096547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964319" y="4096547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247907" y="4441598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06443" y="4441598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355238" y="5057361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87364" y="5057361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568" y="4188584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861" y="4176958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78" y="4176958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633" y="4176958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33959" y="5634132"/>
            <a:ext cx="1262686" cy="4949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396645" y="5634132"/>
            <a:ext cx="4849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86C90"/>
                </a:solidFill>
                <a:latin typeface="Garamond" charset="0"/>
                <a:ea typeface="Garamond" charset="0"/>
                <a:cs typeface="Garamond" charset="0"/>
              </a:rPr>
              <a:t>ACS | LEHD | Atlanta </a:t>
            </a:r>
            <a:r>
              <a:rPr lang="en-US" sz="2800" dirty="0" smtClean="0">
                <a:solidFill>
                  <a:srgbClr val="386C90"/>
                </a:solidFill>
                <a:latin typeface="Garamond" charset="0"/>
                <a:ea typeface="Garamond" charset="0"/>
                <a:cs typeface="Garamond" charset="0"/>
              </a:rPr>
              <a:t>Police</a:t>
            </a:r>
            <a:endParaRPr lang="en-US" sz="2800" dirty="0">
              <a:solidFill>
                <a:srgbClr val="386C90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035114" y="4072842"/>
            <a:ext cx="1297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Population Density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87215" y="3523042"/>
            <a:ext cx="223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Education Attainment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195455" y="3519457"/>
            <a:ext cx="2514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Vacancy /Ownership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197403" y="4877339"/>
            <a:ext cx="137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Jobs by Sector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830025" y="4073394"/>
            <a:ext cx="115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Race</a:t>
            </a:r>
            <a:b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Poverty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736761" y="4892061"/>
            <a:ext cx="903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Crime</a:t>
            </a:r>
          </a:p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Records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0797" y="4795275"/>
            <a:ext cx="441128" cy="441128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10383993" y="4369730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290064" y="4369730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290064" y="5222388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0325426" y="5222388"/>
            <a:ext cx="245604" cy="214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92" idx="0"/>
          </p:cNvCxnSpPr>
          <p:nvPr/>
        </p:nvCxnSpPr>
        <p:spPr>
          <a:xfrm>
            <a:off x="8704009" y="3702722"/>
            <a:ext cx="75974" cy="39382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01" idx="0"/>
          </p:cNvCxnSpPr>
          <p:nvPr/>
        </p:nvCxnSpPr>
        <p:spPr>
          <a:xfrm flipH="1">
            <a:off x="8881733" y="3711825"/>
            <a:ext cx="69141" cy="42168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>
          <a:xfrm>
            <a:off x="7450048" y="4327352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7509729" y="5173760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279905" y="5173760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356186" y="4330157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835892" y="4079022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8747807" y="4079022"/>
            <a:ext cx="80411" cy="80411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wzhang300\Desktop\TOD_DEFINITION.jpg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33" t="2830" r="18380" b="2830"/>
          <a:stretch/>
        </p:blipFill>
        <p:spPr bwMode="auto">
          <a:xfrm>
            <a:off x="7953268" y="1438028"/>
            <a:ext cx="4028526" cy="48380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C:\Users\wzhang300\Desktop\TOD_DEFINITION.jpg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7" t="2830" r="45176" b="2830"/>
          <a:stretch/>
        </p:blipFill>
        <p:spPr bwMode="auto">
          <a:xfrm>
            <a:off x="3867699" y="1438028"/>
            <a:ext cx="4028526" cy="48380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C:\Users\wzhang300\Desktop\TOD_DEFINITION.jpg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" t="2830" r="71870" b="2830"/>
          <a:stretch/>
        </p:blipFill>
        <p:spPr bwMode="auto">
          <a:xfrm>
            <a:off x="-60960" y="1438028"/>
            <a:ext cx="4028526" cy="48380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TOD vs. TAD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58127" y="1199447"/>
                <a:ext cx="2911641" cy="10503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/>
                  <a:t>Walkscore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</m:oMath>
                </a14:m>
                <a:r>
                  <a:rPr lang="en-US" dirty="0" smtClean="0"/>
                  <a:t> 70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58127" y="1199447"/>
                <a:ext cx="2911641" cy="1050311"/>
              </a:xfrm>
              <a:blipFill rotWithShape="0">
                <a:blip r:embed="rId4"/>
                <a:stretch>
                  <a:fillRect t="-6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08D9A0E-4A8C-4A88-AC1F-36936CBD34AD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/>
              <p:cNvSpPr txBox="1">
                <a:spLocks/>
              </p:cNvSpPr>
              <p:nvPr/>
            </p:nvSpPr>
            <p:spPr>
              <a:xfrm>
                <a:off x="207761" y="1216593"/>
                <a:ext cx="4350366" cy="521744"/>
              </a:xfrm>
              <a:prstGeom prst="rect">
                <a:avLst/>
              </a:prstGeom>
            </p:spPr>
            <p:txBody>
              <a:bodyPr vert="horz" lIns="274320" tIns="45720" rIns="274320" bIns="45720" rtlCol="0">
                <a:noAutofit/>
              </a:bodyPr>
              <a:lstStyle>
                <a:lvl1pPr marL="457200" indent="-4572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rgbClr val="262626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1pPr>
                <a:lvl2pPr marL="637794" indent="-4572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Courier New" panose="02070309020205020404" pitchFamily="49" charset="0"/>
                  <a:buChar char="o"/>
                  <a:defRPr sz="2400" kern="1200">
                    <a:solidFill>
                      <a:srgbClr val="262626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2pPr>
                <a:lvl3pPr marL="12573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ü"/>
                  <a:defRPr sz="2000" kern="1200">
                    <a:solidFill>
                      <a:srgbClr val="262626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chemeClr val="bg1"/>
                    </a:solidFill>
                    <a:latin typeface="Roboto Ligh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400" kern="1200">
                    <a:solidFill>
                      <a:schemeClr val="bg1"/>
                    </a:solidFill>
                    <a:latin typeface="Roboto Ligh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 smtClean="0"/>
                  <a:t>Entropy Index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0.65</a:t>
                </a:r>
                <a:endParaRPr lang="en-US" dirty="0"/>
              </a:p>
            </p:txBody>
          </p:sp>
        </mc:Choice>
        <mc:Fallback xmlns="">
          <p:sp>
            <p:nvSpPr>
              <p:cNvPr id="7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61" y="1216593"/>
                <a:ext cx="4350366" cy="521744"/>
              </a:xfrm>
              <a:prstGeom prst="rect">
                <a:avLst/>
              </a:prstGeom>
              <a:blipFill rotWithShape="0"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3"/>
          <p:cNvSpPr txBox="1">
            <a:spLocks/>
          </p:cNvSpPr>
          <p:nvPr/>
        </p:nvSpPr>
        <p:spPr>
          <a:xfrm>
            <a:off x="8211065" y="1207245"/>
            <a:ext cx="3673640" cy="517358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>
            <a:lvl1pPr marL="457200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1" kern="1200">
                <a:solidFill>
                  <a:srgbClr val="262626"/>
                </a:solidFill>
                <a:latin typeface="Garamond" panose="02020404030301010803" pitchFamily="18" charset="0"/>
                <a:ea typeface="+mn-ea"/>
                <a:cs typeface="+mn-cs"/>
              </a:defRPr>
            </a:lvl1pPr>
            <a:lvl2pPr marL="637794" indent="-4572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2400" kern="1200">
                <a:solidFill>
                  <a:srgbClr val="262626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 sz="2000" kern="1200">
                <a:solidFill>
                  <a:srgbClr val="262626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bg1"/>
                </a:solidFill>
                <a:latin typeface="Roboto Ligh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TOD Classification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00000">
            <a:off x="3641559" y="871017"/>
            <a:ext cx="1189811" cy="1189811"/>
          </a:xfrm>
          <a:prstGeom prst="rect">
            <a:avLst/>
          </a:prstGeom>
        </p:spPr>
      </p:pic>
      <p:sp>
        <p:nvSpPr>
          <p:cNvPr id="10" name="Equal 9"/>
          <p:cNvSpPr/>
          <p:nvPr/>
        </p:nvSpPr>
        <p:spPr>
          <a:xfrm>
            <a:off x="7630309" y="1268154"/>
            <a:ext cx="322959" cy="395535"/>
          </a:xfrm>
          <a:prstGeom prst="mathEqual">
            <a:avLst>
              <a:gd name="adj1" fmla="val 10677"/>
              <a:gd name="adj2" fmla="val 1946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478859"/>
            <a:ext cx="12191999" cy="830997"/>
          </a:xfrm>
          <a:prstGeom prst="rect">
            <a:avLst/>
          </a:prstGeom>
          <a:solidFill>
            <a:srgbClr val="BFBFBF">
              <a:alpha val="67843"/>
            </a:srgbClr>
          </a:solidFill>
        </p:spPr>
        <p:txBody>
          <a:bodyPr wrap="square" rtlCol="0">
            <a:spAutoFit/>
          </a:bodyPr>
          <a:lstStyle/>
          <a:p>
            <a:pPr marL="0" lvl="2" algn="ctr"/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TOD is commonly defined as a medium to high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density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mixed-use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planned development area within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walking distance 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around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high-quality transit facilities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Cervero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2004)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583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8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9113520" y="1442720"/>
            <a:ext cx="629920" cy="2196485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04084" y="1442720"/>
            <a:ext cx="629920" cy="2179285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447052" y="1442720"/>
            <a:ext cx="629920" cy="2196485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Model Design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8D9A0E-4A8C-4A88-AC1F-36936CBD34A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491077" y="1379157"/>
            <a:ext cx="5302237" cy="2242848"/>
          </a:xfrm>
        </p:spPr>
        <p:txBody>
          <a:bodyPr/>
          <a:lstStyle/>
          <a:p>
            <a:pPr marL="457200" lvl="2" indent="-457200">
              <a:lnSpc>
                <a:spcPct val="108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ym typeface="Wingdings"/>
              </a:rPr>
              <a:t>TWO models for TWO hypothesis separately</a:t>
            </a:r>
          </a:p>
          <a:p>
            <a:pPr marL="800100" lvl="3" indent="-457200">
              <a:lnSpc>
                <a:spcPct val="108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/>
              </a:rPr>
              <a:t>TOD </a:t>
            </a:r>
            <a:r>
              <a:rPr lang="en-US" sz="2000" dirty="0">
                <a:sym typeface="Wingdings"/>
              </a:rPr>
              <a:t>binary variable</a:t>
            </a:r>
          </a:p>
          <a:p>
            <a:pPr marL="800100" lvl="3" indent="-457200">
              <a:lnSpc>
                <a:spcPct val="108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/>
              </a:rPr>
              <a:t>Time period binary variable</a:t>
            </a:r>
          </a:p>
          <a:p>
            <a:pPr marL="800100" lvl="3" indent="-457200">
              <a:lnSpc>
                <a:spcPct val="108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/>
              </a:rPr>
              <a:t>TOD * Time period intersect term</a:t>
            </a:r>
          </a:p>
          <a:p>
            <a:pPr marL="457200" lvl="2" indent="-45720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171624" y="1115152"/>
            <a:ext cx="189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Before Recession</a:t>
            </a:r>
            <a:endParaRPr lang="en-US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80359" y="1115152"/>
            <a:ext cx="189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During Recession</a:t>
            </a:r>
            <a:endParaRPr lang="en-US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323072" y="1115152"/>
            <a:ext cx="1595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After Recession</a:t>
            </a:r>
            <a:endParaRPr lang="en-US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027604" y="1484484"/>
            <a:ext cx="0" cy="21375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2"/>
          </p:cNvCxnSpPr>
          <p:nvPr/>
        </p:nvCxnSpPr>
        <p:spPr>
          <a:xfrm flipH="1" flipV="1">
            <a:off x="9427779" y="1484484"/>
            <a:ext cx="701" cy="2154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813102" y="1484484"/>
            <a:ext cx="0" cy="215472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047186" y="1702675"/>
            <a:ext cx="3815342" cy="693400"/>
            <a:chOff x="7047186" y="1702675"/>
            <a:chExt cx="3815342" cy="69340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047186" y="1702675"/>
              <a:ext cx="3765916" cy="50451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7186" y="2085359"/>
              <a:ext cx="3765916" cy="24366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10759428" y="2145856"/>
              <a:ext cx="103100" cy="103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0759428" y="2292975"/>
              <a:ext cx="103100" cy="10310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338133" y="1505096"/>
            <a:ext cx="3141196" cy="2063261"/>
            <a:chOff x="6338133" y="1505096"/>
            <a:chExt cx="3141196" cy="2063261"/>
          </a:xfrm>
        </p:grpSpPr>
        <p:grpSp>
          <p:nvGrpSpPr>
            <p:cNvPr id="43" name="Group 42"/>
            <p:cNvGrpSpPr/>
            <p:nvPr/>
          </p:nvGrpSpPr>
          <p:grpSpPr>
            <a:xfrm>
              <a:off x="6980469" y="1630243"/>
              <a:ext cx="2498860" cy="1938114"/>
              <a:chOff x="6980469" y="1630243"/>
              <a:chExt cx="2498860" cy="1938114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7047186" y="1702676"/>
                <a:ext cx="2380593" cy="179863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047186" y="2085359"/>
                <a:ext cx="2380593" cy="1267441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6980469" y="1630243"/>
                <a:ext cx="103100" cy="1031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980469" y="2033809"/>
                <a:ext cx="103100" cy="1031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9376229" y="3301250"/>
                <a:ext cx="103100" cy="1031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376229" y="3465257"/>
                <a:ext cx="103100" cy="1031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6343736" y="1936852"/>
              <a:ext cx="7967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TOD</a:t>
              </a:r>
              <a:endPara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338133" y="1505096"/>
              <a:ext cx="7967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TAD</a:t>
              </a:r>
              <a:endParaRPr lang="en-US" sz="16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009406" y="2742867"/>
            <a:ext cx="1637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Values in TOD dropped less?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53444" y="2446546"/>
            <a:ext cx="1843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Values in </a:t>
            </a:r>
            <a:r>
              <a:rPr lang="en-US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TOD recovered faster?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50" name="Content Placeholder 1"/>
          <p:cNvSpPr>
            <a:spLocks noGrp="1"/>
          </p:cNvSpPr>
          <p:nvPr>
            <p:ph idx="1"/>
          </p:nvPr>
        </p:nvSpPr>
        <p:spPr>
          <a:xfrm>
            <a:off x="491077" y="3750399"/>
            <a:ext cx="12806469" cy="2242848"/>
          </a:xfrm>
        </p:spPr>
        <p:txBody>
          <a:bodyPr/>
          <a:lstStyle/>
          <a:p>
            <a:pPr marL="457200" lvl="2" indent="-457200">
              <a:lnSpc>
                <a:spcPct val="108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ym typeface="Wingdings"/>
              </a:rPr>
              <a:t>Spatial Autocorrelation and Spatial Model Selection</a:t>
            </a:r>
          </a:p>
          <a:p>
            <a:pPr marL="457200" lvl="2" indent="-45720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400" b="1" dirty="0"/>
          </a:p>
        </p:txBody>
      </p:sp>
      <p:graphicFrame>
        <p:nvGraphicFramePr>
          <p:cNvPr id="5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1994387"/>
              </p:ext>
            </p:extLst>
          </p:nvPr>
        </p:nvGraphicFramePr>
        <p:xfrm>
          <a:off x="294469" y="4197115"/>
          <a:ext cx="11623691" cy="209733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831744">
                  <a:extLst>
                    <a:ext uri="{9D8B030D-6E8A-4147-A177-3AD203B41FA5}">
                      <a16:colId xmlns="" xmlns:a16="http://schemas.microsoft.com/office/drawing/2014/main" val="1550899746"/>
                    </a:ext>
                  </a:extLst>
                </a:gridCol>
                <a:gridCol w="899786">
                  <a:extLst>
                    <a:ext uri="{9D8B030D-6E8A-4147-A177-3AD203B41FA5}">
                      <a16:colId xmlns="" xmlns:a16="http://schemas.microsoft.com/office/drawing/2014/main" val="2600189290"/>
                    </a:ext>
                  </a:extLst>
                </a:gridCol>
                <a:gridCol w="947594">
                  <a:extLst>
                    <a:ext uri="{9D8B030D-6E8A-4147-A177-3AD203B41FA5}">
                      <a16:colId xmlns="" xmlns:a16="http://schemas.microsoft.com/office/drawing/2014/main" val="4167855561"/>
                    </a:ext>
                  </a:extLst>
                </a:gridCol>
                <a:gridCol w="943914">
                  <a:extLst>
                    <a:ext uri="{9D8B030D-6E8A-4147-A177-3AD203B41FA5}">
                      <a16:colId xmlns="" xmlns:a16="http://schemas.microsoft.com/office/drawing/2014/main" val="231205726"/>
                    </a:ext>
                  </a:extLst>
                </a:gridCol>
                <a:gridCol w="335933">
                  <a:extLst>
                    <a:ext uri="{9D8B030D-6E8A-4147-A177-3AD203B41FA5}">
                      <a16:colId xmlns="" xmlns:a16="http://schemas.microsoft.com/office/drawing/2014/main" val="4072958941"/>
                    </a:ext>
                  </a:extLst>
                </a:gridCol>
                <a:gridCol w="2878330">
                  <a:extLst>
                    <a:ext uri="{9D8B030D-6E8A-4147-A177-3AD203B41FA5}">
                      <a16:colId xmlns="" xmlns:a16="http://schemas.microsoft.com/office/drawing/2014/main" val="2385112562"/>
                    </a:ext>
                  </a:extLst>
                </a:gridCol>
                <a:gridCol w="899786">
                  <a:extLst>
                    <a:ext uri="{9D8B030D-6E8A-4147-A177-3AD203B41FA5}">
                      <a16:colId xmlns="" xmlns:a16="http://schemas.microsoft.com/office/drawing/2014/main" val="2858411635"/>
                    </a:ext>
                  </a:extLst>
                </a:gridCol>
                <a:gridCol w="1048112">
                  <a:extLst>
                    <a:ext uri="{9D8B030D-6E8A-4147-A177-3AD203B41FA5}">
                      <a16:colId xmlns="" xmlns:a16="http://schemas.microsoft.com/office/drawing/2014/main" val="306014340"/>
                    </a:ext>
                  </a:extLst>
                </a:gridCol>
                <a:gridCol w="838492">
                  <a:extLst>
                    <a:ext uri="{9D8B030D-6E8A-4147-A177-3AD203B41FA5}">
                      <a16:colId xmlns="" xmlns:a16="http://schemas.microsoft.com/office/drawing/2014/main" val="3263727350"/>
                    </a:ext>
                  </a:extLst>
                </a:gridCol>
              </a:tblGrid>
              <a:tr h="262167">
                <a:tc gridSpan="9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Diagnostics for Spatial Dependence</a:t>
                      </a:r>
                    </a:p>
                  </a:txBody>
                  <a:tcPr marL="47195" marR="4719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6833453"/>
                  </a:ext>
                </a:extLst>
              </a:tr>
              <a:tr h="262167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Model 1</a:t>
                      </a:r>
                    </a:p>
                  </a:txBody>
                  <a:tcPr marL="47195" marR="4719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endParaRPr lang="en-US" sz="1600">
                        <a:solidFill>
                          <a:schemeClr val="bg1"/>
                        </a:solidFill>
                        <a:effectLst/>
                        <a:latin typeface="Garamond" panose="02020404030301010803" pitchFamily="18" charset="0"/>
                      </a:endParaRPr>
                    </a:p>
                  </a:txBody>
                  <a:tcPr marL="47195" marR="47195" marT="0" marB="0" anchor="b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Model 2</a:t>
                      </a:r>
                    </a:p>
                  </a:txBody>
                  <a:tcPr marL="47195" marR="4719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8170572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Test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MI/DF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Value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Prob.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Test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MI/DF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Value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Prob.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="" xmlns:a16="http://schemas.microsoft.com/office/drawing/2014/main" val="3327001480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Moran's I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0.02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9.60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Moran's I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0.06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20.93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="" xmlns:a16="http://schemas.microsoft.com/office/drawing/2014/main" val="1260322275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173.34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574.06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="" xmlns:a16="http://schemas.microsoft.com/office/drawing/2014/main" val="867028321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88.74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(lag)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182.11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="" xmlns:a16="http://schemas.microsoft.com/office/drawing/2014/main" val="2075525913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84.72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Lagrange Multiplier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420.00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="" xmlns:a16="http://schemas.microsoft.com/office/drawing/2014/main" val="4101801557"/>
                  </a:ext>
                </a:extLst>
              </a:tr>
              <a:tr h="26216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0.12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0.73</a:t>
                      </a:r>
                    </a:p>
                  </a:txBody>
                  <a:tcPr marL="47195" marR="47195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Robust LM (error)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1.00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28.05</a:t>
                      </a:r>
                    </a:p>
                  </a:txBody>
                  <a:tcPr marL="47195" marR="4719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Garamond" panose="02020404030301010803" pitchFamily="18" charset="0"/>
                        </a:rPr>
                        <a:t>0.00</a:t>
                      </a:r>
                    </a:p>
                  </a:txBody>
                  <a:tcPr marL="47195" marR="47195" marT="0" marB="0" anchor="ctr"/>
                </a:tc>
                <a:extLst>
                  <a:ext uri="{0D108BD9-81ED-4DB2-BD59-A6C34878D82A}">
                    <a16:rowId xmlns="" xmlns:a16="http://schemas.microsoft.com/office/drawing/2014/main" val="2371269614"/>
                  </a:ext>
                </a:extLst>
              </a:tr>
            </a:tbl>
          </a:graphicData>
        </a:graphic>
      </p:graphicFrame>
      <p:sp>
        <p:nvSpPr>
          <p:cNvPr id="56" name="Rectangle 55"/>
          <p:cNvSpPr/>
          <p:nvPr/>
        </p:nvSpPr>
        <p:spPr>
          <a:xfrm>
            <a:off x="294469" y="4966239"/>
            <a:ext cx="11623691" cy="31868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94468" y="5259549"/>
            <a:ext cx="11623691" cy="47208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6" grpId="0" animBg="1"/>
      <p:bldP spid="56" grpId="1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Spatial Lag Model Design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8D9A0E-4A8C-4A88-AC1F-36936CBD34A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37641" y="1058402"/>
            <a:ext cx="11830756" cy="5297947"/>
          </a:xfrm>
        </p:spPr>
        <p:txBody>
          <a:bodyPr/>
          <a:lstStyle/>
          <a:p>
            <a:pPr marL="457200" lvl="2" indent="-45720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1" dirty="0" smtClean="0"/>
              <a:t>Weight Matrix [</a:t>
            </a:r>
            <a:r>
              <a:rPr lang="en-US" sz="2800" b="1" dirty="0" smtClean="0">
                <a:solidFill>
                  <a:srgbClr val="C00000"/>
                </a:solidFill>
              </a:rPr>
              <a:t>W</a:t>
            </a:r>
            <a:r>
              <a:rPr lang="en-US" sz="2800" b="1" dirty="0" smtClean="0"/>
              <a:t>]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Tested 1</a:t>
            </a:r>
            <a:r>
              <a:rPr lang="en-US" sz="2000" baseline="30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st</a:t>
            </a:r>
            <a:r>
              <a:rPr lang="en-US" sz="2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, 2</a:t>
            </a:r>
            <a:r>
              <a:rPr lang="en-US" sz="2000" baseline="30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nd</a:t>
            </a:r>
            <a:r>
              <a:rPr lang="en-US" sz="2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and 3</a:t>
            </a:r>
            <a:r>
              <a:rPr lang="en-US" sz="2000" baseline="30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rd</a:t>
            </a:r>
            <a:r>
              <a:rPr lang="en-US" sz="2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Order of 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QUEEN</a:t>
            </a:r>
            <a:r>
              <a:rPr lang="en-US" sz="2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Adjacency</a:t>
            </a:r>
            <a:endParaRPr lang="en-US" sz="20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3</a:t>
            </a:r>
            <a:r>
              <a:rPr lang="en-US" sz="2400" b="1" baseline="30000" dirty="0" smtClean="0">
                <a:solidFill>
                  <a:schemeClr val="accent5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rd</a:t>
            </a:r>
            <a:r>
              <a:rPr lang="en-US" sz="2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order is used in the final </a:t>
            </a:r>
            <a:r>
              <a:rPr lang="en-US" sz="2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model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Spatial Lag Model Formula</a:t>
            </a:r>
          </a:p>
          <a:p>
            <a:endParaRPr lang="en-US" sz="26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  <a:p>
            <a:pPr marL="800100" lvl="3" indent="-457200">
              <a:lnSpc>
                <a:spcPct val="108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600" b="1" dirty="0" smtClean="0"/>
          </a:p>
          <a:p>
            <a:pPr marL="457200" lvl="2" indent="-45720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/>
            </a:endParaRPr>
          </a:p>
          <a:p>
            <a:pPr marL="457200" lvl="2" indent="-45720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ym typeface="Wingdings"/>
            </a:endParaRPr>
          </a:p>
          <a:p>
            <a:pPr marL="457200" lvl="2" indent="-457200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2" indent="0">
              <a:spcBef>
                <a:spcPts val="600"/>
              </a:spcBef>
              <a:spcAft>
                <a:spcPts val="0"/>
              </a:spcAft>
              <a:buNone/>
            </a:pP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5280" y="3051174"/>
                <a:ext cx="6096000" cy="31558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𝑃𝑟𝑖𝑐𝑒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𝑇𝑂𝐷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𝑇𝑖𝑚𝑒𝑃𝑒𝑟𝑖𝑜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𝑑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𝑇𝑂𝐷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∗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𝑇𝑖𝑚𝑒𝑃𝑒𝑟𝑖𝑜𝑑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endParaRPr lang="en-US" sz="2000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000" dirty="0" smtClean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Where,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bg1"/>
                        </a:solidFill>
                        <a:latin typeface="Cambria Math" charset="0"/>
                        <a:ea typeface="Garamond" charset="0"/>
                        <a:cs typeface="Garamond" charset="0"/>
                      </a:rPr>
                      <m:t>𝑾𝒍𝒐𝒈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bg1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chemeClr val="bg1"/>
                            </a:solidFill>
                            <a:latin typeface="Cambria Math" charset="0"/>
                            <a:ea typeface="Garamond" charset="0"/>
                            <a:cs typeface="Garamond" charset="0"/>
                          </a:rPr>
                          <m:t>𝑷𝒓𝒊𝒄𝒆</m:t>
                        </m:r>
                      </m:e>
                    </m:d>
                  </m:oMath>
                </a14:m>
                <a:r>
                  <a:rPr lang="en-US" sz="2000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 is the spatially lagged dependent variables with respect to W;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bg1"/>
                        </a:solidFill>
                        <a:latin typeface="Cambria Math" charset="0"/>
                        <a:ea typeface="Garamond" charset="0"/>
                        <a:cs typeface="Garamond" charset="0"/>
                      </a:rPr>
                      <m:t>𝐗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 is a vector of other explanatory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variables;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bg1"/>
                        </a:solidFill>
                        <a:latin typeface="Cambria Math" charset="0"/>
                        <a:ea typeface="Garamond" charset="0"/>
                        <a:cs typeface="Garamond" charset="0"/>
                      </a:rPr>
                      <m:t>𝝐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 is an error </a:t>
                </a:r>
                <a:r>
                  <a:rPr lang="en-US" sz="2000" dirty="0" smtClean="0">
                    <a:solidFill>
                      <a:schemeClr val="bg1"/>
                    </a:solidFill>
                    <a:latin typeface="Garamond" charset="0"/>
                    <a:ea typeface="Garamond" charset="0"/>
                    <a:cs typeface="Garamond" charset="0"/>
                  </a:rPr>
                  <a:t>term</a:t>
                </a:r>
                <a:endParaRPr lang="en-US" sz="2000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endParaRPr>
              </a:p>
              <a:p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80" y="3051174"/>
                <a:ext cx="6096000" cy="3155864"/>
              </a:xfrm>
              <a:prstGeom prst="rect">
                <a:avLst/>
              </a:prstGeom>
              <a:blipFill rotWithShape="0">
                <a:blip r:embed="rId2"/>
                <a:stretch>
                  <a:fillRect l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43536"/>
              </p:ext>
            </p:extLst>
          </p:nvPr>
        </p:nvGraphicFramePr>
        <p:xfrm>
          <a:off x="6816507" y="1441148"/>
          <a:ext cx="4761207" cy="2390211"/>
        </p:xfrm>
        <a:graphic>
          <a:graphicData uri="http://schemas.openxmlformats.org/drawingml/2006/table">
            <a:tbl>
              <a:tblPr/>
              <a:tblGrid>
                <a:gridCol w="432837"/>
                <a:gridCol w="432837"/>
                <a:gridCol w="432837"/>
                <a:gridCol w="432837"/>
                <a:gridCol w="432837"/>
                <a:gridCol w="432837"/>
                <a:gridCol w="432837"/>
                <a:gridCol w="432837"/>
                <a:gridCol w="432837"/>
                <a:gridCol w="432837"/>
                <a:gridCol w="432837"/>
              </a:tblGrid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57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058584"/>
              </p:ext>
            </p:extLst>
          </p:nvPr>
        </p:nvGraphicFramePr>
        <p:xfrm>
          <a:off x="6816507" y="5378617"/>
          <a:ext cx="381590" cy="293841"/>
        </p:xfrm>
        <a:graphic>
          <a:graphicData uri="http://schemas.openxmlformats.org/drawingml/2006/table">
            <a:tbl>
              <a:tblPr/>
              <a:tblGrid>
                <a:gridCol w="381590"/>
              </a:tblGrid>
              <a:tr h="262963">
                <a:tc>
                  <a:txBody>
                    <a:bodyPr/>
                    <a:lstStyle/>
                    <a:p>
                      <a:pPr algn="l" fontAlgn="b"/>
                      <a:r>
                        <a:rPr lang="sk-S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9521" marR="19521" marT="195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73060"/>
              </p:ext>
            </p:extLst>
          </p:nvPr>
        </p:nvGraphicFramePr>
        <p:xfrm>
          <a:off x="6816507" y="4502704"/>
          <a:ext cx="381590" cy="293841"/>
        </p:xfrm>
        <a:graphic>
          <a:graphicData uri="http://schemas.openxmlformats.org/drawingml/2006/table">
            <a:tbl>
              <a:tblPr/>
              <a:tblGrid>
                <a:gridCol w="381590"/>
              </a:tblGrid>
              <a:tr h="262963">
                <a:tc>
                  <a:txBody>
                    <a:bodyPr/>
                    <a:lstStyle/>
                    <a:p>
                      <a:pPr algn="l" fontAlgn="b"/>
                      <a:r>
                        <a:rPr lang="sk-S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9521" marR="19521" marT="195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ED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74706"/>
              </p:ext>
            </p:extLst>
          </p:nvPr>
        </p:nvGraphicFramePr>
        <p:xfrm>
          <a:off x="6808919" y="4925074"/>
          <a:ext cx="381590" cy="293841"/>
        </p:xfrm>
        <a:graphic>
          <a:graphicData uri="http://schemas.openxmlformats.org/drawingml/2006/table">
            <a:tbl>
              <a:tblPr/>
              <a:tblGrid>
                <a:gridCol w="381590"/>
              </a:tblGrid>
              <a:tr h="262963">
                <a:tc>
                  <a:txBody>
                    <a:bodyPr/>
                    <a:lstStyle/>
                    <a:p>
                      <a:pPr algn="l" fontAlgn="b"/>
                      <a:r>
                        <a:rPr lang="sk-S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9521" marR="19521" marT="195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10902"/>
              </p:ext>
            </p:extLst>
          </p:nvPr>
        </p:nvGraphicFramePr>
        <p:xfrm>
          <a:off x="6816507" y="4088376"/>
          <a:ext cx="381590" cy="293841"/>
        </p:xfrm>
        <a:graphic>
          <a:graphicData uri="http://schemas.openxmlformats.org/drawingml/2006/table">
            <a:tbl>
              <a:tblPr/>
              <a:tblGrid>
                <a:gridCol w="381590"/>
              </a:tblGrid>
              <a:tr h="262963">
                <a:tc>
                  <a:txBody>
                    <a:bodyPr/>
                    <a:lstStyle/>
                    <a:p>
                      <a:pPr algn="l" fontAlgn="b"/>
                      <a:r>
                        <a:rPr lang="sk-S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 </a:t>
                      </a:r>
                    </a:p>
                  </a:txBody>
                  <a:tcPr marL="19521" marR="19521" marT="195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198096" y="4059050"/>
            <a:ext cx="261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Observation of Interest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98095" y="4449267"/>
            <a:ext cx="261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1</a:t>
            </a:r>
            <a:r>
              <a:rPr lang="en-US" baseline="30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st</a:t>
            </a:r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Order neighbors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98095" y="4881471"/>
            <a:ext cx="261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2</a:t>
            </a:r>
            <a:r>
              <a:rPr lang="en-US" baseline="30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nd</a:t>
            </a:r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Order neighbors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98095" y="5340871"/>
            <a:ext cx="261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3</a:t>
            </a:r>
            <a:r>
              <a:rPr lang="en-US" baseline="300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rd</a:t>
            </a:r>
            <a:r>
              <a:rPr lang="en-US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Order neighbors</a:t>
            </a:r>
            <a:endParaRPr lang="en-US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6058</TotalTime>
  <Words>1394</Words>
  <Application>Microsoft Macintosh PowerPoint</Application>
  <PresentationFormat>Widescreen</PresentationFormat>
  <Paragraphs>476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Calibri</vt:lpstr>
      <vt:lpstr>Cambria Math</vt:lpstr>
      <vt:lpstr>Courier New</vt:lpstr>
      <vt:lpstr>DengXian</vt:lpstr>
      <vt:lpstr>Garamond</vt:lpstr>
      <vt:lpstr>Roboto Light</vt:lpstr>
      <vt:lpstr>Times New Roman</vt:lpstr>
      <vt:lpstr>Wingdings</vt:lpstr>
      <vt:lpstr>宋体</vt:lpstr>
      <vt:lpstr>Arial</vt:lpstr>
      <vt:lpstr>Custom Design</vt:lpstr>
      <vt:lpstr>White Main</vt:lpstr>
      <vt:lpstr>Housing Value Resilience in TOD vs. TAD: Evidence from the City of Atlanta</vt:lpstr>
      <vt:lpstr>Introduction</vt:lpstr>
      <vt:lpstr>Introduction</vt:lpstr>
      <vt:lpstr>Research Question</vt:lpstr>
      <vt:lpstr>Study Time Periods</vt:lpstr>
      <vt:lpstr>Data Sources and Variables</vt:lpstr>
      <vt:lpstr>TOD vs. TAD</vt:lpstr>
      <vt:lpstr>Model Design</vt:lpstr>
      <vt:lpstr>Spatial Lag Model Design</vt:lpstr>
      <vt:lpstr>Can TOD help maintain property values?</vt:lpstr>
      <vt:lpstr>Do TOD properties recover more?</vt:lpstr>
      <vt:lpstr>Model Diagnostics</vt:lpstr>
      <vt:lpstr>Discussion and Conclusions</vt:lpstr>
      <vt:lpstr>Thank you!</vt:lpstr>
      <vt:lpstr>PowerPoint Presentation</vt:lpstr>
      <vt:lpstr>Literature Review</vt:lpstr>
      <vt:lpstr>Model Diagnostics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438</cp:revision>
  <dcterms:created xsi:type="dcterms:W3CDTF">2016-03-09T16:46:53Z</dcterms:created>
  <dcterms:modified xsi:type="dcterms:W3CDTF">2016-11-05T17:19:15Z</dcterms:modified>
</cp:coreProperties>
</file>